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Default ContentType="application/vnd.openxmlformats-officedocument.spreadsheetml.sheet" Extension="xlsx"/>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slide+xml" PartName="/ppt/slides/slide55.xml"/>
  <Override ContentType="application/vnd.openxmlformats-officedocument.presentationml.slide+xml" PartName="/ppt/slides/slide56.xml"/>
  <Override ContentType="application/vnd.openxmlformats-officedocument.presentationml.slide+xml" PartName="/ppt/slides/slide57.xml"/>
  <Override ContentType="application/vnd.openxmlformats-officedocument.presentationml.slide+xml" PartName="/ppt/slides/slide58.xml"/>
  <Override ContentType="application/vnd.openxmlformats-officedocument.presentationml.slide+xml" PartName="/ppt/slides/slide59.xml"/>
  <Override ContentType="application/vnd.openxmlformats-officedocument.presentationml.slide+xml" PartName="/ppt/slides/slide60.xml"/>
  <Override ContentType="application/vnd.openxmlformats-officedocument.presentationml.slide+xml" PartName="/ppt/slides/slide61.xml"/>
  <Override ContentType="application/vnd.openxmlformats-officedocument.presentationml.slide+xml" PartName="/ppt/slides/slide62.xml"/>
  <Override ContentType="application/vnd.openxmlformats-officedocument.presentationml.slide+xml" PartName="/ppt/slides/slide63.xml"/>
  <Override ContentType="application/vnd.openxmlformats-officedocument.presentationml.slide+xml" PartName="/ppt/slides/slide64.xml"/>
  <Override ContentType="application/vnd.openxmlformats-officedocument.presentationml.slide+xml" PartName="/ppt/slides/slide65.xml"/>
  <Override ContentType="application/vnd.openxmlformats-officedocument.presentationml.slide+xml" PartName="/ppt/slides/slide66.xml"/>
  <Override ContentType="application/vnd.openxmlformats-officedocument.presentationml.slide+xml" PartName="/ppt/slides/slide67.xml"/>
  <Override ContentType="application/vnd.openxmlformats-officedocument.presentationml.slide+xml" PartName="/ppt/slides/slide68.xml"/>
  <Override ContentType="application/vnd.openxmlformats-officedocument.presentationml.slide+xml" PartName="/ppt/slides/slide69.xml"/>
  <Override ContentType="application/vnd.openxmlformats-officedocument.presentationml.slide+xml" PartName="/ppt/slides/slide70.xml"/>
  <Override ContentType="application/vnd.openxmlformats-officedocument.presentationml.slide+xml" PartName="/ppt/slides/slide71.xml"/>
  <Override ContentType="application/vnd.openxmlformats-officedocument.presentationml.slide+xml" PartName="/ppt/slides/slide72.xml"/>
  <Override ContentType="application/vnd.openxmlformats-officedocument.presentationml.slide+xml" PartName="/ppt/slides/slide73.xml"/>
  <Override ContentType="application/vnd.openxmlformats-officedocument.presentationml.slide+xml" PartName="/ppt/slides/slide74.xml"/>
  <Override ContentType="application/vnd.openxmlformats-officedocument.presentationml.slide+xml" PartName="/ppt/slides/slide75.xml"/>
  <Override ContentType="application/vnd.openxmlformats-officedocument.presentationml.slide+xml" PartName="/ppt/slides/slide76.xml"/>
  <Override ContentType="application/vnd.openxmlformats-officedocument.presentationml.slide+xml" PartName="/ppt/slides/slide77.xml"/>
  <Override ContentType="application/vnd.openxmlformats-officedocument.presentationml.slide+xml" PartName="/ppt/slides/slide78.xml"/>
  <Override ContentType="application/vnd.openxmlformats-officedocument.presentationml.slide+xml" PartName="/ppt/slides/slide79.xml"/>
  <Override ContentType="application/vnd.openxmlformats-officedocument.presentationml.slide+xml" PartName="/ppt/slides/slide80.xml"/>
  <Override ContentType="application/vnd.openxmlformats-officedocument.presentationml.slide+xml" PartName="/ppt/slides/slide81.xml"/>
  <Override ContentType="application/vnd.openxmlformats-officedocument.presentationml.slide+xml" PartName="/ppt/slides/slide82.xml"/>
  <Override ContentType="application/vnd.openxmlformats-officedocument.presentationml.slide+xml" PartName="/ppt/slides/slide83.xml"/>
  <Override ContentType="application/vnd.openxmlformats-officedocument.presentationml.slide+xml" PartName="/ppt/slides/slide84.xml"/>
  <Override ContentType="application/vnd.openxmlformats-officedocument.presentationml.slide+xml" PartName="/ppt/slides/slide85.xml"/>
  <Override ContentType="application/vnd.openxmlformats-officedocument.presentationml.slide+xml" PartName="/ppt/slides/slide86.xml"/>
  <Override ContentType="application/vnd.openxmlformats-officedocument.presentationml.slide+xml" PartName="/ppt/slides/slide87.xml"/>
  <Override ContentType="application/vnd.openxmlformats-officedocument.presentationml.slide+xml" PartName="/ppt/slides/slide88.xml"/>
  <Override ContentType="application/vnd.openxmlformats-officedocument.presentationml.slide+xml" PartName="/ppt/slides/slide89.xml"/>
  <Override ContentType="application/vnd.openxmlformats-officedocument.presentationml.notesMaster+xml" PartName="/ppt/notesMasters/notesMaster1.xml"/>
  <Override ContentType="application/vnd.openxmlformats-officedocument.presentationml.handoutMaster+xml" PartName="/ppt/handoutMasters/handout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drawingml.chart+xml" PartName="/ppt/charts/chart1.xml"/>
  <Override ContentType="application/vnd.openxmlformats-officedocument.presentationml.notesSlide+xml" PartName="/ppt/notesSlides/notesSlide12.xml"/>
  <Override ContentType="application/vnd.openxmlformats-officedocument.drawingml.chart+xml" PartName="/ppt/charts/chart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notesSlide+xml" PartName="/ppt/notesSlides/notesSlide36.xml"/>
  <Override ContentType="application/vnd.openxmlformats-officedocument.presentationml.notesSlide+xml" PartName="/ppt/notesSlides/notesSlide37.xml"/>
  <Override ContentType="application/vnd.openxmlformats-officedocument.presentationml.notesSlide+xml" PartName="/ppt/notesSlides/notesSlide38.xml"/>
  <Override ContentType="application/vnd.openxmlformats-officedocument.presentationml.notesSlide+xml" PartName="/ppt/notesSlides/notesSlide39.xml"/>
  <Override ContentType="application/vnd.openxmlformats-officedocument.presentationml.notesSlide+xml" PartName="/ppt/notesSlides/notesSlide40.xml"/>
  <Override ContentType="application/vnd.openxmlformats-officedocument.presentationml.notesSlide+xml" PartName="/ppt/notesSlides/notesSlide41.xml"/>
  <Override ContentType="application/vnd.openxmlformats-officedocument.presentationml.notesSlide+xml" PartName="/ppt/notesSlides/notesSlide42.xml"/>
  <Override ContentType="application/vnd.openxmlformats-officedocument.presentationml.notesSlide+xml" PartName="/ppt/notesSlides/notesSlide43.xml"/>
  <Override ContentType="application/vnd.openxmlformats-officedocument.presentationml.notesSlide+xml" PartName="/ppt/notesSlides/notesSlide4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47.xml"/>
  <Override ContentType="application/vnd.openxmlformats-officedocument.presentationml.notesSlide+xml" PartName="/ppt/notesSlides/notesSlide48.xml"/>
  <Override ContentType="application/vnd.openxmlformats-officedocument.presentationml.notesSlide+xml" PartName="/ppt/notesSlides/notesSlide49.xml"/>
  <Override ContentType="application/vnd.openxmlformats-officedocument.presentationml.notesSlide+xml" PartName="/ppt/notesSlides/notesSlide50.xml"/>
  <Override ContentType="application/vnd.openxmlformats-officedocument.presentationml.notesSlide+xml" PartName="/ppt/notesSlides/notesSlide51.xml"/>
  <Override ContentType="application/vnd.openxmlformats-officedocument.presentationml.notesSlide+xml" PartName="/ppt/notesSlides/notesSlide52.xml"/>
  <Override ContentType="application/vnd.openxmlformats-officedocument.presentationml.notesSlide+xml" PartName="/ppt/notesSlides/notesSlide53.xml"/>
  <Override ContentType="application/vnd.openxmlformats-officedocument.presentationml.notesSlide+xml" PartName="/ppt/notesSlides/notesSlide54.xml"/>
  <Override ContentType="application/vnd.openxmlformats-officedocument.presentationml.notesSlide+xml" PartName="/ppt/notesSlides/notesSlide55.xml"/>
  <Override ContentType="application/vnd.openxmlformats-officedocument.presentationml.notesSlide+xml" PartName="/ppt/notesSlides/notesSlide56.xml"/>
  <Override ContentType="application/vnd.openxmlformats-officedocument.drawingml.chart+xml" PartName="/ppt/charts/chart3.xml"/>
  <Override ContentType="application/vnd.openxmlformats-officedocument.drawingml.chartshapes+xml" PartName="/ppt/drawings/drawing1.xml"/>
  <Override ContentType="application/vnd.openxmlformats-officedocument.presentationml.notesSlide+xml" PartName="/ppt/notesSlides/notesSlide57.xml"/>
  <Override ContentType="application/vnd.openxmlformats-officedocument.presentationml.notesSlide+xml" PartName="/ppt/notesSlides/notesSlide58.xml"/>
  <Override ContentType="application/vnd.openxmlformats-officedocument.presentationml.notesSlide+xml" PartName="/ppt/notesSlides/notesSlide59.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38" r:id="rId2"/>
  </p:sldMasterIdLst>
  <p:notesMasterIdLst>
    <p:notesMasterId r:id="rId92"/>
  </p:notesMasterIdLst>
  <p:handoutMasterIdLst>
    <p:handoutMasterId r:id="rId93"/>
  </p:handoutMasterIdLst>
  <p:sldIdLst>
    <p:sldId id="840" r:id="rId3"/>
    <p:sldId id="839" r:id="rId4"/>
    <p:sldId id="838" r:id="rId5"/>
    <p:sldId id="788" r:id="rId6"/>
    <p:sldId id="837" r:id="rId7"/>
    <p:sldId id="836" r:id="rId8"/>
    <p:sldId id="758" r:id="rId9"/>
    <p:sldId id="759" r:id="rId10"/>
    <p:sldId id="752" r:id="rId11"/>
    <p:sldId id="749" r:id="rId12"/>
    <p:sldId id="695" r:id="rId13"/>
    <p:sldId id="696" r:id="rId14"/>
    <p:sldId id="828" r:id="rId15"/>
    <p:sldId id="697" r:id="rId16"/>
    <p:sldId id="698" r:id="rId17"/>
    <p:sldId id="699" r:id="rId18"/>
    <p:sldId id="823" r:id="rId19"/>
    <p:sldId id="700" r:id="rId20"/>
    <p:sldId id="701" r:id="rId21"/>
    <p:sldId id="702" r:id="rId22"/>
    <p:sldId id="703" r:id="rId23"/>
    <p:sldId id="704" r:id="rId24"/>
    <p:sldId id="705" r:id="rId25"/>
    <p:sldId id="706" r:id="rId26"/>
    <p:sldId id="707" r:id="rId27"/>
    <p:sldId id="708" r:id="rId28"/>
    <p:sldId id="709" r:id="rId29"/>
    <p:sldId id="710" r:id="rId30"/>
    <p:sldId id="717" r:id="rId31"/>
    <p:sldId id="711" r:id="rId32"/>
    <p:sldId id="712" r:id="rId33"/>
    <p:sldId id="713" r:id="rId34"/>
    <p:sldId id="714" r:id="rId35"/>
    <p:sldId id="715" r:id="rId36"/>
    <p:sldId id="716" r:id="rId37"/>
    <p:sldId id="718" r:id="rId38"/>
    <p:sldId id="755" r:id="rId39"/>
    <p:sldId id="719" r:id="rId40"/>
    <p:sldId id="764" r:id="rId41"/>
    <p:sldId id="765" r:id="rId42"/>
    <p:sldId id="766" r:id="rId43"/>
    <p:sldId id="768" r:id="rId44"/>
    <p:sldId id="769" r:id="rId45"/>
    <p:sldId id="770" r:id="rId46"/>
    <p:sldId id="771" r:id="rId47"/>
    <p:sldId id="772" r:id="rId48"/>
    <p:sldId id="817" r:id="rId49"/>
    <p:sldId id="818" r:id="rId50"/>
    <p:sldId id="773" r:id="rId51"/>
    <p:sldId id="774" r:id="rId52"/>
    <p:sldId id="775" r:id="rId53"/>
    <p:sldId id="776" r:id="rId54"/>
    <p:sldId id="777" r:id="rId55"/>
    <p:sldId id="778" r:id="rId56"/>
    <p:sldId id="779" r:id="rId57"/>
    <p:sldId id="780" r:id="rId58"/>
    <p:sldId id="833" r:id="rId59"/>
    <p:sldId id="829" r:id="rId60"/>
    <p:sldId id="824" r:id="rId61"/>
    <p:sldId id="783" r:id="rId62"/>
    <p:sldId id="784" r:id="rId63"/>
    <p:sldId id="834" r:id="rId64"/>
    <p:sldId id="786" r:id="rId65"/>
    <p:sldId id="826" r:id="rId66"/>
    <p:sldId id="789" r:id="rId67"/>
    <p:sldId id="790" r:id="rId68"/>
    <p:sldId id="791" r:id="rId69"/>
    <p:sldId id="819" r:id="rId70"/>
    <p:sldId id="793" r:id="rId71"/>
    <p:sldId id="794" r:id="rId72"/>
    <p:sldId id="795" r:id="rId73"/>
    <p:sldId id="796" r:id="rId74"/>
    <p:sldId id="797" r:id="rId75"/>
    <p:sldId id="798" r:id="rId76"/>
    <p:sldId id="799" r:id="rId77"/>
    <p:sldId id="800" r:id="rId78"/>
    <p:sldId id="801" r:id="rId79"/>
    <p:sldId id="802" r:id="rId80"/>
    <p:sldId id="805" r:id="rId81"/>
    <p:sldId id="806" r:id="rId82"/>
    <p:sldId id="831" r:id="rId83"/>
    <p:sldId id="835" r:id="rId84"/>
    <p:sldId id="810" r:id="rId85"/>
    <p:sldId id="811" r:id="rId86"/>
    <p:sldId id="812" r:id="rId87"/>
    <p:sldId id="813" r:id="rId88"/>
    <p:sldId id="814" r:id="rId89"/>
    <p:sldId id="827" r:id="rId90"/>
    <p:sldId id="816" r:id="rId91"/>
  </p:sldIdLst>
  <p:sldSz cx="9144000" cy="6858000" type="screen4x3"/>
  <p:notesSz cx="7010400" cy="9296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66FF66"/>
    <a:srgbClr val="800000"/>
    <a:srgbClr val="9900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66" autoAdjust="0"/>
    <p:restoredTop sz="93286" autoAdjust="0"/>
  </p:normalViewPr>
  <p:slideViewPr>
    <p:cSldViewPr>
      <p:cViewPr varScale="1">
        <p:scale>
          <a:sx n="62" d="100"/>
          <a:sy n="62" d="100"/>
        </p:scale>
        <p:origin x="826" y="31"/>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sorterViewPr>
    <p:cViewPr>
      <p:scale>
        <a:sx n="66" d="100"/>
        <a:sy n="66" d="100"/>
      </p:scale>
      <p:origin x="0" y="528"/>
    </p:cViewPr>
  </p:sorterViewPr>
  <p:notesViewPr>
    <p:cSldViewPr>
      <p:cViewPr>
        <p:scale>
          <a:sx n="66" d="100"/>
          <a:sy n="66" d="100"/>
        </p:scale>
        <p:origin x="-4266" y="-642"/>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slide" Target="slides/slide87.xml"/><Relationship Id="rId97"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handoutMaster" Target="handoutMasters/handout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charts/_rels/chart1.xml.rels><?xml version="1.0" encoding="UTF-8" standalone="yes"?>
<Relationships xmlns="http://schemas.openxmlformats.org/package/2006/relationships"><Relationship Id="rId1" Type="http://schemas.openxmlformats.org/officeDocument/2006/relationships/oleObject" Target="file:///F:\Compounding%20Exampl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Compounding%20Example.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en-US" sz="1600" b="1" dirty="0"/>
              <a:t>You save $40</a:t>
            </a:r>
            <a:r>
              <a:rPr lang="en-US" sz="1600" b="1" baseline="0" dirty="0"/>
              <a:t> per month</a:t>
            </a:r>
            <a:endParaRPr lang="en-US" sz="1600" b="1" dirty="0"/>
          </a:p>
        </c:rich>
      </c:tx>
      <c:overlay val="1"/>
    </c:title>
    <c:autoTitleDeleted val="0"/>
    <c:plotArea>
      <c:layout/>
      <c:lineChart>
        <c:grouping val="standard"/>
        <c:varyColors val="0"/>
        <c:ser>
          <c:idx val="0"/>
          <c:order val="0"/>
          <c:tx>
            <c:strRef>
              <c:f>Sheet1!$A$6</c:f>
              <c:strCache>
                <c:ptCount val="1"/>
                <c:pt idx="0">
                  <c:v>2%</c:v>
                </c:pt>
              </c:strCache>
            </c:strRef>
          </c:tx>
          <c:marker>
            <c:symbol val="none"/>
          </c:marker>
          <c:cat>
            <c:strRef>
              <c:f>Sheet1!$B$5:$E$5</c:f>
              <c:strCache>
                <c:ptCount val="4"/>
                <c:pt idx="0">
                  <c:v>10 Years</c:v>
                </c:pt>
                <c:pt idx="1">
                  <c:v>20 Years</c:v>
                </c:pt>
                <c:pt idx="2">
                  <c:v>30 Years</c:v>
                </c:pt>
                <c:pt idx="3">
                  <c:v>40 Years</c:v>
                </c:pt>
              </c:strCache>
            </c:strRef>
          </c:cat>
          <c:val>
            <c:numRef>
              <c:f>Sheet1!$B$6:$E$6</c:f>
              <c:numCache>
                <c:formatCode>_("$"* #,##0_);_("$"* \(#,##0\);_("$"* "-"_);_(@_)</c:formatCode>
                <c:ptCount val="4"/>
                <c:pt idx="0">
                  <c:v>5313</c:v>
                </c:pt>
                <c:pt idx="1">
                  <c:v>11789</c:v>
                </c:pt>
                <c:pt idx="2">
                  <c:v>19683</c:v>
                </c:pt>
                <c:pt idx="3">
                  <c:v>29306</c:v>
                </c:pt>
              </c:numCache>
            </c:numRef>
          </c:val>
          <c:smooth val="0"/>
          <c:extLst>
            <c:ext xmlns:c16="http://schemas.microsoft.com/office/drawing/2014/chart" uri="{C3380CC4-5D6E-409C-BE32-E72D297353CC}">
              <c16:uniqueId val="{00000000-96BD-4438-865F-11B000428410}"/>
            </c:ext>
          </c:extLst>
        </c:ser>
        <c:ser>
          <c:idx val="1"/>
          <c:order val="1"/>
          <c:tx>
            <c:strRef>
              <c:f>Sheet1!$A$7</c:f>
              <c:strCache>
                <c:ptCount val="1"/>
                <c:pt idx="0">
                  <c:v>5%</c:v>
                </c:pt>
              </c:strCache>
            </c:strRef>
          </c:tx>
          <c:marker>
            <c:symbol val="none"/>
          </c:marker>
          <c:cat>
            <c:strRef>
              <c:f>Sheet1!$B$5:$E$5</c:f>
              <c:strCache>
                <c:ptCount val="4"/>
                <c:pt idx="0">
                  <c:v>10 Years</c:v>
                </c:pt>
                <c:pt idx="1">
                  <c:v>20 Years</c:v>
                </c:pt>
                <c:pt idx="2">
                  <c:v>30 Years</c:v>
                </c:pt>
                <c:pt idx="3">
                  <c:v>40 Years</c:v>
                </c:pt>
              </c:strCache>
            </c:strRef>
          </c:cat>
          <c:val>
            <c:numRef>
              <c:f>Sheet1!$B$7:$E$7</c:f>
              <c:numCache>
                <c:formatCode>_("$"* #,##0_);_("$"* \(#,##0\);_("$"* "-"_);_(@_)</c:formatCode>
                <c:ptCount val="4"/>
                <c:pt idx="0">
                  <c:v>6200</c:v>
                </c:pt>
                <c:pt idx="1">
                  <c:v>16298</c:v>
                </c:pt>
                <c:pt idx="2">
                  <c:v>32748</c:v>
                </c:pt>
                <c:pt idx="3">
                  <c:v>59543</c:v>
                </c:pt>
              </c:numCache>
            </c:numRef>
          </c:val>
          <c:smooth val="0"/>
          <c:extLst>
            <c:ext xmlns:c16="http://schemas.microsoft.com/office/drawing/2014/chart" uri="{C3380CC4-5D6E-409C-BE32-E72D297353CC}">
              <c16:uniqueId val="{00000001-96BD-4438-865F-11B000428410}"/>
            </c:ext>
          </c:extLst>
        </c:ser>
        <c:ser>
          <c:idx val="2"/>
          <c:order val="2"/>
          <c:tx>
            <c:strRef>
              <c:f>Sheet1!$A$8</c:f>
              <c:strCache>
                <c:ptCount val="1"/>
                <c:pt idx="0">
                  <c:v>8%</c:v>
                </c:pt>
              </c:strCache>
            </c:strRef>
          </c:tx>
          <c:marker>
            <c:symbol val="none"/>
          </c:marker>
          <c:cat>
            <c:strRef>
              <c:f>Sheet1!$B$5:$E$5</c:f>
              <c:strCache>
                <c:ptCount val="4"/>
                <c:pt idx="0">
                  <c:v>10 Years</c:v>
                </c:pt>
                <c:pt idx="1">
                  <c:v>20 Years</c:v>
                </c:pt>
                <c:pt idx="2">
                  <c:v>30 Years</c:v>
                </c:pt>
                <c:pt idx="3">
                  <c:v>40 Years</c:v>
                </c:pt>
              </c:strCache>
            </c:strRef>
          </c:cat>
          <c:val>
            <c:numRef>
              <c:f>Sheet1!$B$8:$E$8</c:f>
              <c:numCache>
                <c:formatCode>_("$"* #,##0_);_("$"* \(#,##0\);_("$"* "-"_);_(@_)</c:formatCode>
                <c:ptCount val="4"/>
                <c:pt idx="0">
                  <c:v>7251</c:v>
                </c:pt>
                <c:pt idx="1">
                  <c:v>22906</c:v>
                </c:pt>
                <c:pt idx="2">
                  <c:v>56705</c:v>
                </c:pt>
                <c:pt idx="3">
                  <c:v>129672</c:v>
                </c:pt>
              </c:numCache>
            </c:numRef>
          </c:val>
          <c:smooth val="0"/>
          <c:extLst>
            <c:ext xmlns:c16="http://schemas.microsoft.com/office/drawing/2014/chart" uri="{C3380CC4-5D6E-409C-BE32-E72D297353CC}">
              <c16:uniqueId val="{00000002-96BD-4438-865F-11B000428410}"/>
            </c:ext>
          </c:extLst>
        </c:ser>
        <c:dLbls>
          <c:showLegendKey val="0"/>
          <c:showVal val="0"/>
          <c:showCatName val="0"/>
          <c:showSerName val="0"/>
          <c:showPercent val="0"/>
          <c:showBubbleSize val="0"/>
        </c:dLbls>
        <c:smooth val="0"/>
        <c:axId val="92147712"/>
        <c:axId val="92149248"/>
      </c:lineChart>
      <c:catAx>
        <c:axId val="92147712"/>
        <c:scaling>
          <c:orientation val="minMax"/>
        </c:scaling>
        <c:delete val="0"/>
        <c:axPos val="b"/>
        <c:numFmt formatCode="General" sourceLinked="1"/>
        <c:majorTickMark val="none"/>
        <c:minorTickMark val="none"/>
        <c:tickLblPos val="nextTo"/>
        <c:crossAx val="92149248"/>
        <c:crosses val="autoZero"/>
        <c:auto val="1"/>
        <c:lblAlgn val="ctr"/>
        <c:lblOffset val="100"/>
        <c:noMultiLvlLbl val="0"/>
      </c:catAx>
      <c:valAx>
        <c:axId val="92149248"/>
        <c:scaling>
          <c:orientation val="minMax"/>
        </c:scaling>
        <c:delete val="0"/>
        <c:axPos val="l"/>
        <c:numFmt formatCode="_(&quot;$&quot;* #,##0_);_(&quot;$&quot;* \(#,##0\);_(&quot;$&quot;* &quot;-&quot;_);_(@_)" sourceLinked="1"/>
        <c:majorTickMark val="out"/>
        <c:minorTickMark val="none"/>
        <c:tickLblPos val="nextTo"/>
        <c:crossAx val="92147712"/>
        <c:crosses val="autoZero"/>
        <c:crossBetween val="between"/>
      </c:valAx>
      <c:dTable>
        <c:showHorzBorder val="1"/>
        <c:showVertBorder val="1"/>
        <c:showOutline val="1"/>
        <c:showKeys val="1"/>
        <c:txPr>
          <a:bodyPr/>
          <a:lstStyle/>
          <a:p>
            <a:pPr rtl="0">
              <a:defRPr sz="1400" b="1"/>
            </a:pPr>
            <a:endParaRPr lang="en-US"/>
          </a:p>
        </c:txPr>
      </c:dTable>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b="1" dirty="0"/>
              <a:t>Value</a:t>
            </a:r>
            <a:r>
              <a:rPr lang="en-US" sz="1600" b="1" baseline="0" dirty="0"/>
              <a:t> of Money at the End of </a:t>
            </a:r>
            <a:r>
              <a:rPr lang="en-US" sz="1600" b="1" dirty="0"/>
              <a:t>40 Years</a:t>
            </a:r>
          </a:p>
        </c:rich>
      </c:tx>
      <c:overlay val="1"/>
    </c:title>
    <c:autoTitleDeleted val="0"/>
    <c:plotArea>
      <c:layout/>
      <c:barChart>
        <c:barDir val="col"/>
        <c:grouping val="clustered"/>
        <c:varyColors val="0"/>
        <c:ser>
          <c:idx val="0"/>
          <c:order val="0"/>
          <c:tx>
            <c:strRef>
              <c:f>Sheet1!$A$51</c:f>
              <c:strCache>
                <c:ptCount val="1"/>
                <c:pt idx="0">
                  <c:v>2%</c:v>
                </c:pt>
              </c:strCache>
            </c:strRef>
          </c:tx>
          <c:invertIfNegative val="0"/>
          <c:cat>
            <c:strRef>
              <c:f>Sheet1!$B$50:$D$50</c:f>
              <c:strCache>
                <c:ptCount val="3"/>
                <c:pt idx="0">
                  <c:v>$40 per month</c:v>
                </c:pt>
                <c:pt idx="1">
                  <c:v>$50 per month</c:v>
                </c:pt>
                <c:pt idx="2">
                  <c:v>$60 per month</c:v>
                </c:pt>
              </c:strCache>
            </c:strRef>
          </c:cat>
          <c:val>
            <c:numRef>
              <c:f>Sheet1!$B$51:$D$51</c:f>
              <c:numCache>
                <c:formatCode>_("$"* #,##0_);_("$"* \(#,##0\);_("$"* "-"_);_(@_)</c:formatCode>
                <c:ptCount val="3"/>
                <c:pt idx="0">
                  <c:v>29306</c:v>
                </c:pt>
                <c:pt idx="1">
                  <c:v>36633</c:v>
                </c:pt>
                <c:pt idx="2">
                  <c:v>43959</c:v>
                </c:pt>
              </c:numCache>
            </c:numRef>
          </c:val>
          <c:extLst>
            <c:ext xmlns:c16="http://schemas.microsoft.com/office/drawing/2014/chart" uri="{C3380CC4-5D6E-409C-BE32-E72D297353CC}">
              <c16:uniqueId val="{00000000-8C83-4F7E-8F08-53F622F7F248}"/>
            </c:ext>
          </c:extLst>
        </c:ser>
        <c:ser>
          <c:idx val="1"/>
          <c:order val="1"/>
          <c:tx>
            <c:strRef>
              <c:f>Sheet1!$A$52</c:f>
              <c:strCache>
                <c:ptCount val="1"/>
                <c:pt idx="0">
                  <c:v>5%</c:v>
                </c:pt>
              </c:strCache>
            </c:strRef>
          </c:tx>
          <c:invertIfNegative val="0"/>
          <c:cat>
            <c:strRef>
              <c:f>Sheet1!$B$50:$D$50</c:f>
              <c:strCache>
                <c:ptCount val="3"/>
                <c:pt idx="0">
                  <c:v>$40 per month</c:v>
                </c:pt>
                <c:pt idx="1">
                  <c:v>$50 per month</c:v>
                </c:pt>
                <c:pt idx="2">
                  <c:v>$60 per month</c:v>
                </c:pt>
              </c:strCache>
            </c:strRef>
          </c:cat>
          <c:val>
            <c:numRef>
              <c:f>Sheet1!$B$52:$D$52</c:f>
              <c:numCache>
                <c:formatCode>_("$"* #,##0_);_("$"* \(#,##0\);_("$"* "-"_);_(@_)</c:formatCode>
                <c:ptCount val="3"/>
                <c:pt idx="0">
                  <c:v>59543</c:v>
                </c:pt>
                <c:pt idx="1">
                  <c:v>74428</c:v>
                </c:pt>
                <c:pt idx="2">
                  <c:v>89314</c:v>
                </c:pt>
              </c:numCache>
            </c:numRef>
          </c:val>
          <c:extLst>
            <c:ext xmlns:c16="http://schemas.microsoft.com/office/drawing/2014/chart" uri="{C3380CC4-5D6E-409C-BE32-E72D297353CC}">
              <c16:uniqueId val="{00000001-8C83-4F7E-8F08-53F622F7F248}"/>
            </c:ext>
          </c:extLst>
        </c:ser>
        <c:ser>
          <c:idx val="2"/>
          <c:order val="2"/>
          <c:tx>
            <c:strRef>
              <c:f>Sheet1!$A$53</c:f>
              <c:strCache>
                <c:ptCount val="1"/>
                <c:pt idx="0">
                  <c:v>8%</c:v>
                </c:pt>
              </c:strCache>
            </c:strRef>
          </c:tx>
          <c:invertIfNegative val="0"/>
          <c:cat>
            <c:strRef>
              <c:f>Sheet1!$B$50:$D$50</c:f>
              <c:strCache>
                <c:ptCount val="3"/>
                <c:pt idx="0">
                  <c:v>$40 per month</c:v>
                </c:pt>
                <c:pt idx="1">
                  <c:v>$50 per month</c:v>
                </c:pt>
                <c:pt idx="2">
                  <c:v>$60 per month</c:v>
                </c:pt>
              </c:strCache>
            </c:strRef>
          </c:cat>
          <c:val>
            <c:numRef>
              <c:f>Sheet1!$B$53:$D$53</c:f>
              <c:numCache>
                <c:formatCode>_("$"* #,##0_);_("$"* \(#,##0\);_("$"* "-"_);_(@_)</c:formatCode>
                <c:ptCount val="3"/>
                <c:pt idx="0">
                  <c:v>129672</c:v>
                </c:pt>
                <c:pt idx="1">
                  <c:v>162090</c:v>
                </c:pt>
                <c:pt idx="2">
                  <c:v>194508</c:v>
                </c:pt>
              </c:numCache>
            </c:numRef>
          </c:val>
          <c:extLst>
            <c:ext xmlns:c16="http://schemas.microsoft.com/office/drawing/2014/chart" uri="{C3380CC4-5D6E-409C-BE32-E72D297353CC}">
              <c16:uniqueId val="{00000002-8C83-4F7E-8F08-53F622F7F248}"/>
            </c:ext>
          </c:extLst>
        </c:ser>
        <c:dLbls>
          <c:showLegendKey val="0"/>
          <c:showVal val="0"/>
          <c:showCatName val="0"/>
          <c:showSerName val="0"/>
          <c:showPercent val="0"/>
          <c:showBubbleSize val="0"/>
        </c:dLbls>
        <c:gapWidth val="150"/>
        <c:axId val="92200960"/>
        <c:axId val="92202496"/>
      </c:barChart>
      <c:catAx>
        <c:axId val="92200960"/>
        <c:scaling>
          <c:orientation val="minMax"/>
        </c:scaling>
        <c:delete val="0"/>
        <c:axPos val="b"/>
        <c:numFmt formatCode="General" sourceLinked="1"/>
        <c:majorTickMark val="out"/>
        <c:minorTickMark val="none"/>
        <c:tickLblPos val="nextTo"/>
        <c:crossAx val="92202496"/>
        <c:crosses val="autoZero"/>
        <c:auto val="1"/>
        <c:lblAlgn val="ctr"/>
        <c:lblOffset val="100"/>
        <c:noMultiLvlLbl val="0"/>
      </c:catAx>
      <c:valAx>
        <c:axId val="92202496"/>
        <c:scaling>
          <c:orientation val="minMax"/>
        </c:scaling>
        <c:delete val="0"/>
        <c:axPos val="l"/>
        <c:numFmt formatCode="_(&quot;$&quot;* #,##0_);_(&quot;$&quot;* \(#,##0\);_(&quot;$&quot;* &quot;-&quot;_);_(@_)" sourceLinked="1"/>
        <c:majorTickMark val="out"/>
        <c:minorTickMark val="none"/>
        <c:tickLblPos val="nextTo"/>
        <c:crossAx val="92200960"/>
        <c:crosses val="autoZero"/>
        <c:crossBetween val="between"/>
      </c:valAx>
      <c:dTable>
        <c:showHorzBorder val="1"/>
        <c:showVertBorder val="1"/>
        <c:showOutline val="1"/>
        <c:showKeys val="1"/>
        <c:txPr>
          <a:bodyPr/>
          <a:lstStyle/>
          <a:p>
            <a:pPr rtl="0">
              <a:defRPr sz="1400" b="1"/>
            </a:pPr>
            <a:endParaRPr lang="en-US"/>
          </a:p>
        </c:txPr>
      </c:dTable>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Sheet1!$A$2</c:f>
              <c:strCache>
                <c:ptCount val="1"/>
                <c:pt idx="0">
                  <c:v>Money markets</c:v>
                </c:pt>
              </c:strCache>
            </c:strRef>
          </c:tx>
          <c:spPr>
            <a:solidFill>
              <a:srgbClr val="FFC000"/>
            </a:solidFill>
            <a:ln>
              <a:noFill/>
            </a:ln>
            <a:effectLst/>
          </c:spPr>
          <c:invertIfNegative val="0"/>
          <c:cat>
            <c:strRef>
              <c:f>Sheet1!$B$1:$H$1</c:f>
              <c:strCache>
                <c:ptCount val="7"/>
                <c:pt idx="0">
                  <c:v>2065</c:v>
                </c:pt>
                <c:pt idx="1">
                  <c:v>2050</c:v>
                </c:pt>
                <c:pt idx="2">
                  <c:v>2040</c:v>
                </c:pt>
                <c:pt idx="3">
                  <c:v>2030</c:v>
                </c:pt>
                <c:pt idx="4">
                  <c:v>2025</c:v>
                </c:pt>
                <c:pt idx="5">
                  <c:v>2020</c:v>
                </c:pt>
                <c:pt idx="6">
                  <c:v>2018</c:v>
                </c:pt>
              </c:strCache>
            </c:strRef>
          </c:cat>
          <c:val>
            <c:numRef>
              <c:f>Sheet1!$B$2:$H$2</c:f>
              <c:numCache>
                <c:formatCode>0.00%</c:formatCode>
                <c:ptCount val="7"/>
                <c:pt idx="0">
                  <c:v>0</c:v>
                </c:pt>
                <c:pt idx="1">
                  <c:v>0</c:v>
                </c:pt>
                <c:pt idx="2">
                  <c:v>0</c:v>
                </c:pt>
                <c:pt idx="3">
                  <c:v>0</c:v>
                </c:pt>
                <c:pt idx="4">
                  <c:v>0</c:v>
                </c:pt>
                <c:pt idx="5">
                  <c:v>0</c:v>
                </c:pt>
                <c:pt idx="6">
                  <c:v>0</c:v>
                </c:pt>
              </c:numCache>
            </c:numRef>
          </c:val>
          <c:extLst>
            <c:ext xmlns:c16="http://schemas.microsoft.com/office/drawing/2014/chart" uri="{C3380CC4-5D6E-409C-BE32-E72D297353CC}">
              <c16:uniqueId val="{00000000-FB72-4747-AA11-FF8C303F71CA}"/>
            </c:ext>
          </c:extLst>
        </c:ser>
        <c:ser>
          <c:idx val="1"/>
          <c:order val="1"/>
          <c:tx>
            <c:strRef>
              <c:f>Sheet1!$A$3</c:f>
              <c:strCache>
                <c:ptCount val="1"/>
                <c:pt idx="0">
                  <c:v>Bonds</c:v>
                </c:pt>
              </c:strCache>
            </c:strRef>
          </c:tx>
          <c:spPr>
            <a:solidFill>
              <a:srgbClr val="00B050"/>
            </a:solidFill>
            <a:ln>
              <a:noFill/>
            </a:ln>
            <a:effectLst/>
          </c:spPr>
          <c:invertIfNegative val="0"/>
          <c:cat>
            <c:strRef>
              <c:f>Sheet1!$B$1:$H$1</c:f>
              <c:strCache>
                <c:ptCount val="7"/>
                <c:pt idx="0">
                  <c:v>2065</c:v>
                </c:pt>
                <c:pt idx="1">
                  <c:v>2050</c:v>
                </c:pt>
                <c:pt idx="2">
                  <c:v>2040</c:v>
                </c:pt>
                <c:pt idx="3">
                  <c:v>2030</c:v>
                </c:pt>
                <c:pt idx="4">
                  <c:v>2025</c:v>
                </c:pt>
                <c:pt idx="5">
                  <c:v>2020</c:v>
                </c:pt>
                <c:pt idx="6">
                  <c:v>2018</c:v>
                </c:pt>
              </c:strCache>
            </c:strRef>
          </c:cat>
          <c:val>
            <c:numRef>
              <c:f>Sheet1!$B$3:$H$3</c:f>
              <c:numCache>
                <c:formatCode>0.00%</c:formatCode>
                <c:ptCount val="7"/>
                <c:pt idx="0">
                  <c:v>0.1</c:v>
                </c:pt>
                <c:pt idx="1">
                  <c:v>0.10100000000000001</c:v>
                </c:pt>
                <c:pt idx="2">
                  <c:v>0.14599999999999999</c:v>
                </c:pt>
                <c:pt idx="3">
                  <c:v>0.29599999999999999</c:v>
                </c:pt>
                <c:pt idx="4">
                  <c:v>0.371</c:v>
                </c:pt>
                <c:pt idx="5">
                  <c:v>0.45900000000000002</c:v>
                </c:pt>
                <c:pt idx="6">
                  <c:v>0.7</c:v>
                </c:pt>
              </c:numCache>
            </c:numRef>
          </c:val>
          <c:extLst>
            <c:ext xmlns:c16="http://schemas.microsoft.com/office/drawing/2014/chart" uri="{C3380CC4-5D6E-409C-BE32-E72D297353CC}">
              <c16:uniqueId val="{00000001-FB72-4747-AA11-FF8C303F71CA}"/>
            </c:ext>
          </c:extLst>
        </c:ser>
        <c:ser>
          <c:idx val="2"/>
          <c:order val="2"/>
          <c:tx>
            <c:strRef>
              <c:f>Sheet1!$A$4</c:f>
              <c:strCache>
                <c:ptCount val="1"/>
                <c:pt idx="0">
                  <c:v>Equity</c:v>
                </c:pt>
              </c:strCache>
            </c:strRef>
          </c:tx>
          <c:spPr>
            <a:solidFill>
              <a:srgbClr val="0070C0"/>
            </a:solidFill>
            <a:ln>
              <a:noFill/>
            </a:ln>
            <a:effectLst/>
          </c:spPr>
          <c:invertIfNegative val="0"/>
          <c:cat>
            <c:strRef>
              <c:f>Sheet1!$B$1:$H$1</c:f>
              <c:strCache>
                <c:ptCount val="7"/>
                <c:pt idx="0">
                  <c:v>2065</c:v>
                </c:pt>
                <c:pt idx="1">
                  <c:v>2050</c:v>
                </c:pt>
                <c:pt idx="2">
                  <c:v>2040</c:v>
                </c:pt>
                <c:pt idx="3">
                  <c:v>2030</c:v>
                </c:pt>
                <c:pt idx="4">
                  <c:v>2025</c:v>
                </c:pt>
                <c:pt idx="5">
                  <c:v>2020</c:v>
                </c:pt>
                <c:pt idx="6">
                  <c:v>2018</c:v>
                </c:pt>
              </c:strCache>
            </c:strRef>
          </c:cat>
          <c:val>
            <c:numRef>
              <c:f>Sheet1!$B$4:$H$4</c:f>
              <c:numCache>
                <c:formatCode>0.00%</c:formatCode>
                <c:ptCount val="7"/>
                <c:pt idx="0">
                  <c:v>0.9</c:v>
                </c:pt>
                <c:pt idx="1">
                  <c:v>0.89900000000000002</c:v>
                </c:pt>
                <c:pt idx="2">
                  <c:v>0.85399999999999998</c:v>
                </c:pt>
                <c:pt idx="3">
                  <c:v>0.70399999999999996</c:v>
                </c:pt>
                <c:pt idx="4">
                  <c:v>0.629</c:v>
                </c:pt>
                <c:pt idx="5">
                  <c:v>0.54100000000000004</c:v>
                </c:pt>
                <c:pt idx="6">
                  <c:v>0.3</c:v>
                </c:pt>
              </c:numCache>
            </c:numRef>
          </c:val>
          <c:extLst>
            <c:ext xmlns:c16="http://schemas.microsoft.com/office/drawing/2014/chart" uri="{C3380CC4-5D6E-409C-BE32-E72D297353CC}">
              <c16:uniqueId val="{00000002-FB72-4747-AA11-FF8C303F71CA}"/>
            </c:ext>
          </c:extLst>
        </c:ser>
        <c:dLbls>
          <c:showLegendKey val="0"/>
          <c:showVal val="0"/>
          <c:showCatName val="0"/>
          <c:showSerName val="0"/>
          <c:showPercent val="0"/>
          <c:showBubbleSize val="0"/>
        </c:dLbls>
        <c:gapWidth val="150"/>
        <c:overlap val="100"/>
        <c:axId val="34072832"/>
        <c:axId val="34075008"/>
      </c:barChart>
      <c:catAx>
        <c:axId val="34072832"/>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en-US" dirty="0">
                    <a:solidFill>
                      <a:schemeClr val="tx1"/>
                    </a:solidFill>
                  </a:rPr>
                  <a:t>Vanguard Target Retirement…</a:t>
                </a:r>
              </a:p>
            </c:rich>
          </c:tx>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34075008"/>
        <c:crosses val="autoZero"/>
        <c:auto val="1"/>
        <c:lblAlgn val="ctr"/>
        <c:lblOffset val="100"/>
        <c:noMultiLvlLbl val="0"/>
      </c:catAx>
      <c:valAx>
        <c:axId val="3407500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34072832"/>
        <c:crosses val="autoZero"/>
        <c:crossBetween val="between"/>
      </c:valAx>
      <c:spPr>
        <a:noFill/>
        <a:ln>
          <a:noFill/>
        </a:ln>
        <a:effectLst/>
      </c:spPr>
    </c:plotArea>
    <c:legend>
      <c:legendPos val="b"/>
      <c:legendEntry>
        <c:idx val="0"/>
        <c:delete val="1"/>
      </c:legendEntry>
      <c:overlay val="0"/>
      <c:spPr>
        <a:noFill/>
        <a:ln>
          <a:solidFill>
            <a:schemeClr val="tx1"/>
          </a:solid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0.09804</cdr:x>
      <cdr:y>0.32203</cdr:y>
    </cdr:from>
    <cdr:to>
      <cdr:x>0.21569</cdr:x>
      <cdr:y>0.38983</cdr:y>
    </cdr:to>
    <cdr:sp macro="" textlink="">
      <cdr:nvSpPr>
        <cdr:cNvPr id="2" name="TextBox 1"/>
        <cdr:cNvSpPr txBox="1"/>
      </cdr:nvSpPr>
      <cdr:spPr>
        <a:xfrm xmlns:a="http://schemas.openxmlformats.org/drawingml/2006/main">
          <a:off x="762000" y="1447800"/>
          <a:ext cx="914422" cy="304815"/>
        </a:xfrm>
        <a:prstGeom xmlns:a="http://schemas.openxmlformats.org/drawingml/2006/main" prst="rect">
          <a:avLst/>
        </a:prstGeom>
        <a:solidFill xmlns:a="http://schemas.openxmlformats.org/drawingml/2006/main">
          <a:schemeClr val="bg1">
            <a:alpha val="75000"/>
          </a:schemeClr>
        </a:solidFill>
      </cdr:spPr>
      <cdr:txBody>
        <a:bodyPr xmlns:a="http://schemas.openxmlformats.org/drawingml/2006/main" vertOverflow="clip" wrap="square" rtlCol="0"/>
        <a:lstStyle xmlns:a="http://schemas.openxmlformats.org/drawingml/2006/main"/>
        <a:p xmlns:a="http://schemas.openxmlformats.org/drawingml/2006/main">
          <a:r>
            <a:rPr lang="en-US" sz="1600" dirty="0"/>
            <a:t>47 years</a:t>
          </a:r>
        </a:p>
      </cdr:txBody>
    </cdr:sp>
  </cdr:relSizeAnchor>
  <cdr:relSizeAnchor xmlns:cdr="http://schemas.openxmlformats.org/drawingml/2006/chartDrawing">
    <cdr:from>
      <cdr:x>0.48558</cdr:x>
      <cdr:y>0.32203</cdr:y>
    </cdr:from>
    <cdr:to>
      <cdr:x>0.60323</cdr:x>
      <cdr:y>0.38983</cdr:y>
    </cdr:to>
    <cdr:sp macro="" textlink="">
      <cdr:nvSpPr>
        <cdr:cNvPr id="4" name="TextBox 3"/>
        <cdr:cNvSpPr txBox="1"/>
      </cdr:nvSpPr>
      <cdr:spPr>
        <a:xfrm xmlns:a="http://schemas.openxmlformats.org/drawingml/2006/main">
          <a:off x="3774141" y="1447800"/>
          <a:ext cx="914423" cy="304816"/>
        </a:xfrm>
        <a:prstGeom xmlns:a="http://schemas.openxmlformats.org/drawingml/2006/main" prst="rect">
          <a:avLst/>
        </a:prstGeom>
        <a:solidFill xmlns:a="http://schemas.openxmlformats.org/drawingml/2006/main">
          <a:schemeClr val="bg1">
            <a:alpha val="75000"/>
          </a:schemeClr>
        </a:solidFill>
      </cdr:spPr>
      <cdr:txBody>
        <a:bodyPr xmlns:a="http://schemas.openxmlformats.org/drawingml/2006/main" vertOverflow="clip" wrap="square" rtlCol="0"/>
        <a:lstStyle xmlns:a="http://schemas.openxmlformats.org/drawingml/2006/main"/>
        <a:p xmlns:a="http://schemas.openxmlformats.org/drawingml/2006/main">
          <a:r>
            <a:rPr lang="en-US" sz="1600" dirty="0"/>
            <a:t>12 years</a:t>
          </a:r>
        </a:p>
      </cdr:txBody>
    </cdr:sp>
  </cdr:relSizeAnchor>
  <cdr:relSizeAnchor xmlns:cdr="http://schemas.openxmlformats.org/drawingml/2006/chartDrawing">
    <cdr:from>
      <cdr:x>0.61765</cdr:x>
      <cdr:y>0.32203</cdr:y>
    </cdr:from>
    <cdr:to>
      <cdr:x>0.7353</cdr:x>
      <cdr:y>0.38982</cdr:y>
    </cdr:to>
    <cdr:sp macro="" textlink="">
      <cdr:nvSpPr>
        <cdr:cNvPr id="5" name="TextBox 4"/>
        <cdr:cNvSpPr txBox="1"/>
      </cdr:nvSpPr>
      <cdr:spPr>
        <a:xfrm xmlns:a="http://schemas.openxmlformats.org/drawingml/2006/main">
          <a:off x="4800600" y="1447800"/>
          <a:ext cx="914423" cy="304770"/>
        </a:xfrm>
        <a:prstGeom xmlns:a="http://schemas.openxmlformats.org/drawingml/2006/main" prst="rect">
          <a:avLst/>
        </a:prstGeom>
        <a:solidFill xmlns:a="http://schemas.openxmlformats.org/drawingml/2006/main">
          <a:schemeClr val="bg1">
            <a:alpha val="75000"/>
          </a:schemeClr>
        </a:solidFill>
      </cdr:spPr>
      <cdr:txBody>
        <a:bodyPr xmlns:a="http://schemas.openxmlformats.org/drawingml/2006/main" vertOverflow="clip" wrap="square" rtlCol="0"/>
        <a:lstStyle xmlns:a="http://schemas.openxmlformats.org/drawingml/2006/main"/>
        <a:p xmlns:a="http://schemas.openxmlformats.org/drawingml/2006/main">
          <a:r>
            <a:rPr lang="en-US" sz="1600" dirty="0"/>
            <a:t>7 years</a:t>
          </a:r>
        </a:p>
      </cdr:txBody>
    </cdr:sp>
  </cdr:relSizeAnchor>
  <cdr:relSizeAnchor xmlns:cdr="http://schemas.openxmlformats.org/drawingml/2006/chartDrawing">
    <cdr:from>
      <cdr:x>0.7451</cdr:x>
      <cdr:y>0.32203</cdr:y>
    </cdr:from>
    <cdr:to>
      <cdr:x>0.85294</cdr:x>
      <cdr:y>0.38983</cdr:y>
    </cdr:to>
    <cdr:sp macro="" textlink="">
      <cdr:nvSpPr>
        <cdr:cNvPr id="6" name="TextBox 5"/>
        <cdr:cNvSpPr txBox="1"/>
      </cdr:nvSpPr>
      <cdr:spPr>
        <a:xfrm xmlns:a="http://schemas.openxmlformats.org/drawingml/2006/main">
          <a:off x="5791200" y="1447800"/>
          <a:ext cx="838176" cy="304816"/>
        </a:xfrm>
        <a:prstGeom xmlns:a="http://schemas.openxmlformats.org/drawingml/2006/main" prst="rect">
          <a:avLst/>
        </a:prstGeom>
        <a:solidFill xmlns:a="http://schemas.openxmlformats.org/drawingml/2006/main">
          <a:schemeClr val="bg1">
            <a:alpha val="75000"/>
          </a:schemeClr>
        </a:solidFill>
      </cdr:spPr>
      <cdr:txBody>
        <a:bodyPr xmlns:a="http://schemas.openxmlformats.org/drawingml/2006/main" vertOverflow="clip" wrap="square" rtlCol="0"/>
        <a:lstStyle xmlns:a="http://schemas.openxmlformats.org/drawingml/2006/main"/>
        <a:p xmlns:a="http://schemas.openxmlformats.org/drawingml/2006/main">
          <a:r>
            <a:rPr lang="en-US" sz="1600" dirty="0"/>
            <a:t>2 years</a:t>
          </a:r>
        </a:p>
      </cdr:txBody>
    </cdr:sp>
  </cdr:relSizeAnchor>
  <cdr:relSizeAnchor xmlns:cdr="http://schemas.openxmlformats.org/drawingml/2006/chartDrawing">
    <cdr:from>
      <cdr:x>0.86275</cdr:x>
      <cdr:y>0.32203</cdr:y>
    </cdr:from>
    <cdr:to>
      <cdr:x>0.97059</cdr:x>
      <cdr:y>0.38983</cdr:y>
    </cdr:to>
    <cdr:sp macro="" textlink="">
      <cdr:nvSpPr>
        <cdr:cNvPr id="7" name="TextBox 6"/>
        <cdr:cNvSpPr txBox="1"/>
      </cdr:nvSpPr>
      <cdr:spPr>
        <a:xfrm xmlns:a="http://schemas.openxmlformats.org/drawingml/2006/main">
          <a:off x="6705600" y="1447800"/>
          <a:ext cx="838200" cy="304800"/>
        </a:xfrm>
        <a:prstGeom xmlns:a="http://schemas.openxmlformats.org/drawingml/2006/main" prst="rect">
          <a:avLst/>
        </a:prstGeom>
        <a:solidFill xmlns:a="http://schemas.openxmlformats.org/drawingml/2006/main">
          <a:schemeClr val="bg1">
            <a:alpha val="75000"/>
          </a:schemeClr>
        </a:solidFill>
      </cdr:spPr>
      <cdr:txBody>
        <a:bodyPr xmlns:a="http://schemas.openxmlformats.org/drawingml/2006/main" vertOverflow="clip" wrap="square" rtlCol="0"/>
        <a:lstStyle xmlns:a="http://schemas.openxmlformats.org/drawingml/2006/main"/>
        <a:p xmlns:a="http://schemas.openxmlformats.org/drawingml/2006/main">
          <a:r>
            <a:rPr lang="en-US" sz="1600" dirty="0"/>
            <a:t>retired</a:t>
          </a:r>
        </a:p>
      </cdr:txBody>
    </cdr:sp>
  </cdr:relSizeAnchor>
  <cdr:relSizeAnchor xmlns:cdr="http://schemas.openxmlformats.org/drawingml/2006/chartDrawing">
    <cdr:from>
      <cdr:x>0.35294</cdr:x>
      <cdr:y>0.32203</cdr:y>
    </cdr:from>
    <cdr:to>
      <cdr:x>0.47059</cdr:x>
      <cdr:y>0.38983</cdr:y>
    </cdr:to>
    <cdr:sp macro="" textlink="">
      <cdr:nvSpPr>
        <cdr:cNvPr id="8" name="TextBox 1">
          <a:extLst xmlns:a="http://schemas.openxmlformats.org/drawingml/2006/main">
            <a:ext uri="{FF2B5EF4-FFF2-40B4-BE49-F238E27FC236}">
              <a16:creationId xmlns:a16="http://schemas.microsoft.com/office/drawing/2014/main" id="{13F5BBD2-9165-4D59-963A-C6EFF58A7624}"/>
            </a:ext>
          </a:extLst>
        </cdr:cNvPr>
        <cdr:cNvSpPr txBox="1"/>
      </cdr:nvSpPr>
      <cdr:spPr>
        <a:xfrm xmlns:a="http://schemas.openxmlformats.org/drawingml/2006/main">
          <a:off x="2743200" y="1447800"/>
          <a:ext cx="914423" cy="304816"/>
        </a:xfrm>
        <a:prstGeom xmlns:a="http://schemas.openxmlformats.org/drawingml/2006/main" prst="rect">
          <a:avLst/>
        </a:prstGeom>
        <a:solidFill xmlns:a="http://schemas.openxmlformats.org/drawingml/2006/main">
          <a:schemeClr val="bg1">
            <a:alpha val="75000"/>
          </a:schemeClr>
        </a:solidFill>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a:t>22 years</a:t>
          </a:r>
        </a:p>
      </cdr:txBody>
    </cdr:sp>
  </cdr:relSizeAnchor>
  <cdr:relSizeAnchor xmlns:cdr="http://schemas.openxmlformats.org/drawingml/2006/chartDrawing">
    <cdr:from>
      <cdr:x>0.22549</cdr:x>
      <cdr:y>0.32203</cdr:y>
    </cdr:from>
    <cdr:to>
      <cdr:x>0.34314</cdr:x>
      <cdr:y>0.38983</cdr:y>
    </cdr:to>
    <cdr:sp macro="" textlink="">
      <cdr:nvSpPr>
        <cdr:cNvPr id="9" name="TextBox 1">
          <a:extLst xmlns:a="http://schemas.openxmlformats.org/drawingml/2006/main">
            <a:ext uri="{FF2B5EF4-FFF2-40B4-BE49-F238E27FC236}">
              <a16:creationId xmlns:a16="http://schemas.microsoft.com/office/drawing/2014/main" id="{089E039E-E327-49F6-BF37-32839A00B704}"/>
            </a:ext>
          </a:extLst>
        </cdr:cNvPr>
        <cdr:cNvSpPr txBox="1"/>
      </cdr:nvSpPr>
      <cdr:spPr>
        <a:xfrm xmlns:a="http://schemas.openxmlformats.org/drawingml/2006/main">
          <a:off x="1752600" y="1447800"/>
          <a:ext cx="914423" cy="304816"/>
        </a:xfrm>
        <a:prstGeom xmlns:a="http://schemas.openxmlformats.org/drawingml/2006/main" prst="rect">
          <a:avLst/>
        </a:prstGeom>
        <a:solidFill xmlns:a="http://schemas.openxmlformats.org/drawingml/2006/main">
          <a:schemeClr val="bg1">
            <a:alpha val="75000"/>
          </a:schemeClr>
        </a:solidFill>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600" dirty="0"/>
            <a:t>32 years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22950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idx="2"/>
          </p:nvPr>
        </p:nvSpPr>
        <p:spPr bwMode="auto">
          <a:xfrm>
            <a:off x="1192213" y="703263"/>
            <a:ext cx="4629150" cy="3471862"/>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935636" y="4416100"/>
            <a:ext cx="5139134" cy="4183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56" tIns="44433" rIns="90456" bIns="44433"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2" name="Rectangle 4"/>
          <p:cNvSpPr>
            <a:spLocks noChangeArrowheads="1"/>
          </p:cNvSpPr>
          <p:nvPr/>
        </p:nvSpPr>
        <p:spPr bwMode="auto">
          <a:xfrm>
            <a:off x="65420" y="93322"/>
            <a:ext cx="742295" cy="305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56" tIns="44433" rIns="90456" bIns="44433" anchor="ctr">
            <a:spAutoFit/>
          </a:bodyPr>
          <a:lstStyle/>
          <a:p>
            <a:pPr defTabSz="913334">
              <a:defRPr/>
            </a:pPr>
            <a:r>
              <a:rPr lang="en-US" sz="1400" dirty="0">
                <a:effectLst>
                  <a:outerShdw blurRad="38100" dist="38100" dir="2700000" algn="tl">
                    <a:srgbClr val="C0C0C0"/>
                  </a:outerShdw>
                </a:effectLst>
              </a:rPr>
              <a:t>AIARC</a:t>
            </a:r>
          </a:p>
        </p:txBody>
      </p:sp>
      <p:sp>
        <p:nvSpPr>
          <p:cNvPr id="2053" name="Rectangle 5"/>
          <p:cNvSpPr>
            <a:spLocks noChangeArrowheads="1"/>
          </p:cNvSpPr>
          <p:nvPr/>
        </p:nvSpPr>
        <p:spPr bwMode="auto">
          <a:xfrm>
            <a:off x="65419" y="8896313"/>
            <a:ext cx="820860" cy="305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56" tIns="44433" rIns="90456" bIns="44433" anchor="ctr">
            <a:spAutoFit/>
          </a:bodyPr>
          <a:lstStyle/>
          <a:p>
            <a:pPr defTabSz="913334">
              <a:defRPr/>
            </a:pPr>
            <a:r>
              <a:rPr lang="en-US" sz="1400" dirty="0">
                <a:effectLst>
                  <a:outerShdw blurRad="38100" dist="38100" dir="2700000" algn="tl">
                    <a:srgbClr val="C0C0C0"/>
                  </a:outerShdw>
                </a:effectLst>
              </a:rPr>
              <a:t>03/06/98</a:t>
            </a:r>
          </a:p>
        </p:txBody>
      </p:sp>
      <p:sp>
        <p:nvSpPr>
          <p:cNvPr id="2054" name="Rectangle 6"/>
          <p:cNvSpPr>
            <a:spLocks noChangeArrowheads="1"/>
          </p:cNvSpPr>
          <p:nvPr/>
        </p:nvSpPr>
        <p:spPr bwMode="auto">
          <a:xfrm>
            <a:off x="6553826" y="8896313"/>
            <a:ext cx="391158" cy="305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56" tIns="44433" rIns="90456" bIns="44433" anchor="ctr">
            <a:spAutoFit/>
          </a:bodyPr>
          <a:lstStyle/>
          <a:p>
            <a:pPr algn="r" defTabSz="913334">
              <a:defRPr/>
            </a:pPr>
            <a:fld id="{3441947A-2CC0-4FF6-9E94-8D26A5D32804}" type="slidenum">
              <a:rPr lang="en-US" sz="1400">
                <a:effectLst>
                  <a:outerShdw blurRad="38100" dist="38100" dir="2700000" algn="tl">
                    <a:srgbClr val="C0C0C0"/>
                  </a:outerShdw>
                </a:effectLst>
              </a:rPr>
              <a:pPr algn="r" defTabSz="913334">
                <a:defRPr/>
              </a:pPr>
              <a:t>‹#›</a:t>
            </a:fld>
            <a:endParaRPr lang="en-US" sz="1400" dirty="0">
              <a:effectLst>
                <a:outerShdw blurRad="38100" dist="38100" dir="2700000" algn="tl">
                  <a:srgbClr val="C0C0C0"/>
                </a:outerShdw>
              </a:effectLst>
            </a:endParaRPr>
          </a:p>
        </p:txBody>
      </p:sp>
    </p:spTree>
    <p:extLst>
      <p:ext uri="{BB962C8B-B14F-4D97-AF65-F5344CB8AC3E}">
        <p14:creationId xmlns:p14="http://schemas.microsoft.com/office/powerpoint/2010/main" val="18313356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2213" y="703263"/>
            <a:ext cx="4630737" cy="3471862"/>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03658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16</a:t>
            </a:fld>
            <a:endParaRPr lang="en-US" dirty="0"/>
          </a:p>
        </p:txBody>
      </p:sp>
    </p:spTree>
    <p:extLst>
      <p:ext uri="{BB962C8B-B14F-4D97-AF65-F5344CB8AC3E}">
        <p14:creationId xmlns:p14="http://schemas.microsoft.com/office/powerpoint/2010/main" val="24670990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higher the rate, the higher return.</a:t>
            </a:r>
          </a:p>
          <a:p>
            <a:r>
              <a:rPr lang="en-US" dirty="0"/>
              <a:t>$40</a:t>
            </a:r>
            <a:r>
              <a:rPr lang="en-US" baseline="0" dirty="0"/>
              <a:t> per month over 10 years equal a total investment of $4,800.</a:t>
            </a:r>
          </a:p>
          <a:p>
            <a:r>
              <a:rPr lang="en-US" baseline="0" dirty="0"/>
              <a:t>$40 per month over 40 years equal a total investment of $19,200.</a:t>
            </a:r>
            <a:endParaRPr lang="en-US" dirty="0"/>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18</a:t>
            </a:fld>
            <a:endParaRPr lang="en-US" dirty="0"/>
          </a:p>
        </p:txBody>
      </p:sp>
    </p:spTree>
    <p:extLst>
      <p:ext uri="{BB962C8B-B14F-4D97-AF65-F5344CB8AC3E}">
        <p14:creationId xmlns:p14="http://schemas.microsoft.com/office/powerpoint/2010/main" val="10764478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an additional $20 per month over 40 years (for</a:t>
            </a:r>
            <a:r>
              <a:rPr lang="en-US" baseline="0" dirty="0"/>
              <a:t> a total investment of </a:t>
            </a:r>
            <a:r>
              <a:rPr lang="en-US" dirty="0"/>
              <a:t>$9,600)</a:t>
            </a:r>
            <a:r>
              <a:rPr lang="en-US" baseline="0" dirty="0"/>
              <a:t>, you will gain an additional $65K at the 8% earnings rate.</a:t>
            </a:r>
            <a:endParaRPr lang="en-US" dirty="0"/>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19</a:t>
            </a:fld>
            <a:endParaRPr lang="en-US" dirty="0"/>
          </a:p>
        </p:txBody>
      </p:sp>
    </p:spTree>
    <p:extLst>
      <p:ext uri="{BB962C8B-B14F-4D97-AF65-F5344CB8AC3E}">
        <p14:creationId xmlns:p14="http://schemas.microsoft.com/office/powerpoint/2010/main" val="40915660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Cash</a:t>
            </a:r>
            <a:r>
              <a:rPr lang="en-US" baseline="0" dirty="0"/>
              <a:t> no maturities/very liquid- bank checking and saving accounts </a:t>
            </a:r>
            <a:endParaRPr lang="en-US" dirty="0"/>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20</a:t>
            </a:fld>
            <a:endParaRPr lang="en-US" dirty="0"/>
          </a:p>
        </p:txBody>
      </p:sp>
    </p:spTree>
    <p:extLst>
      <p:ext uri="{BB962C8B-B14F-4D97-AF65-F5344CB8AC3E}">
        <p14:creationId xmlns:p14="http://schemas.microsoft.com/office/powerpoint/2010/main" val="6927016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Governments</a:t>
            </a:r>
            <a:r>
              <a:rPr lang="en-US" baseline="0" dirty="0"/>
              <a:t> issue bonds for roads, schools</a:t>
            </a:r>
          </a:p>
          <a:p>
            <a:r>
              <a:rPr lang="en-US" baseline="0" dirty="0"/>
              <a:t>Corporations issue bonds to build plants, buy equipment, etc.</a:t>
            </a:r>
            <a:endParaRPr lang="en-US" dirty="0"/>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21</a:t>
            </a:fld>
            <a:endParaRPr lang="en-US" dirty="0"/>
          </a:p>
        </p:txBody>
      </p:sp>
    </p:spTree>
    <p:extLst>
      <p:ext uri="{BB962C8B-B14F-4D97-AF65-F5344CB8AC3E}">
        <p14:creationId xmlns:p14="http://schemas.microsoft.com/office/powerpoint/2010/main" val="15728634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When you buy a  bond, you are making a loan and you expect</a:t>
            </a:r>
            <a:r>
              <a:rPr lang="en-US" baseline="0" dirty="0"/>
              <a:t> to receive your money (principal) plus interest back by a specified date (time-frame) (P*R*T)</a:t>
            </a:r>
            <a:r>
              <a:rPr lang="en-US" dirty="0"/>
              <a:t>. </a:t>
            </a:r>
          </a:p>
          <a:p>
            <a:r>
              <a:rPr lang="en-US" dirty="0"/>
              <a:t>Predictable income - Most bonds provide a regular stream of interest payments on specified dates. As a result, bonds can be used to try to generate a predictable stream of income.</a:t>
            </a:r>
          </a:p>
          <a:p>
            <a:r>
              <a:rPr lang="en-US" dirty="0"/>
              <a:t>Preservation of principal – You get your</a:t>
            </a:r>
            <a:r>
              <a:rPr lang="en-US" baseline="0" dirty="0"/>
              <a:t> amount invested  back when the bond matures plus interest</a:t>
            </a:r>
            <a:r>
              <a:rPr lang="en-US" dirty="0"/>
              <a:t>. </a:t>
            </a:r>
          </a:p>
          <a:p>
            <a:endParaRPr lang="en-US" dirty="0"/>
          </a:p>
          <a:p>
            <a:endParaRPr lang="en-US" dirty="0"/>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22</a:t>
            </a:fld>
            <a:endParaRPr lang="en-US" dirty="0"/>
          </a:p>
        </p:txBody>
      </p:sp>
    </p:spTree>
    <p:extLst>
      <p:ext uri="{BB962C8B-B14F-4D97-AF65-F5344CB8AC3E}">
        <p14:creationId xmlns:p14="http://schemas.microsoft.com/office/powerpoint/2010/main" val="12378037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Corporations</a:t>
            </a:r>
            <a:r>
              <a:rPr lang="en-US" baseline="0" dirty="0"/>
              <a:t> sell a part of their company to investors to raise funds.</a:t>
            </a:r>
          </a:p>
          <a:p>
            <a:r>
              <a:rPr lang="en-US" dirty="0"/>
              <a:t>When you buy a shirt at a store you get a receipt that proves that you own the shirt.</a:t>
            </a:r>
          </a:p>
          <a:p>
            <a:r>
              <a:rPr lang="en-US" dirty="0"/>
              <a:t>When you buy a stock, you become a business owner.</a:t>
            </a:r>
          </a:p>
          <a:p>
            <a:endParaRPr lang="en-US" dirty="0"/>
          </a:p>
          <a:p>
            <a:endParaRPr lang="en-US" dirty="0"/>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23</a:t>
            </a:fld>
            <a:endParaRPr lang="en-US" dirty="0"/>
          </a:p>
        </p:txBody>
      </p:sp>
    </p:spTree>
    <p:extLst>
      <p:ext uri="{BB962C8B-B14F-4D97-AF65-F5344CB8AC3E}">
        <p14:creationId xmlns:p14="http://schemas.microsoft.com/office/powerpoint/2010/main" val="35214295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As an owner you share in the profits and losse</a:t>
            </a:r>
            <a:r>
              <a:rPr lang="en-US" baseline="0" dirty="0"/>
              <a:t>s of the company. 1 share out of 100 shares issued means you own 1% of the company</a:t>
            </a: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As a company’s earnings improve, stock investors hope to achieve increases in the dividends paid in</a:t>
            </a:r>
            <a:r>
              <a:rPr lang="en-US" baseline="0" dirty="0"/>
              <a:t> the </a:t>
            </a:r>
            <a:r>
              <a:rPr lang="en-US" dirty="0"/>
              <a:t>price of the stock.</a:t>
            </a:r>
          </a:p>
          <a:p>
            <a:r>
              <a:rPr lang="en-US" dirty="0"/>
              <a:t>Capital appreciation occurs</a:t>
            </a:r>
            <a:r>
              <a:rPr lang="en-US" baseline="0" dirty="0"/>
              <a:t> when a stock price is greater than purchase price (Buy Low, Sell High)</a:t>
            </a:r>
          </a:p>
          <a:p>
            <a:r>
              <a:rPr lang="en-US" baseline="0" dirty="0"/>
              <a:t>Dividend Payments occur when a company shares its profits with the investors</a:t>
            </a:r>
          </a:p>
          <a:p>
            <a:r>
              <a:rPr lang="en-US" baseline="0" dirty="0"/>
              <a:t>The value of a stock is set by many people trading it in a free, open market—most often a stock exchange. The price of a stock fluctuates according to supply and demand based on people’s respective perceptions.</a:t>
            </a:r>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24</a:t>
            </a:fld>
            <a:endParaRPr lang="en-US" dirty="0"/>
          </a:p>
        </p:txBody>
      </p:sp>
    </p:spTree>
    <p:extLst>
      <p:ext uri="{BB962C8B-B14F-4D97-AF65-F5344CB8AC3E}">
        <p14:creationId xmlns:p14="http://schemas.microsoft.com/office/powerpoint/2010/main" val="35214295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Investment selection</a:t>
            </a:r>
            <a:r>
              <a:rPr lang="en-US" baseline="0" dirty="0"/>
              <a:t> </a:t>
            </a:r>
            <a:r>
              <a:rPr lang="en-US" dirty="0"/>
              <a:t>depends on when you will need the money and if you will be able to sleep</a:t>
            </a:r>
            <a:r>
              <a:rPr lang="en-US" baseline="0" dirty="0"/>
              <a:t> at night if you purchase an investment where you could lose your money.</a:t>
            </a:r>
          </a:p>
          <a:p>
            <a:r>
              <a:rPr lang="en-US" baseline="0" dirty="0"/>
              <a:t>Investors with a longer Time Horizon may feel more comfortable selecting riskier investments, i.e. younger people.</a:t>
            </a:r>
            <a:endParaRPr lang="en-US" dirty="0"/>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25</a:t>
            </a:fld>
            <a:endParaRPr lang="en-US" dirty="0"/>
          </a:p>
        </p:txBody>
      </p:sp>
    </p:spTree>
    <p:extLst>
      <p:ext uri="{BB962C8B-B14F-4D97-AF65-F5344CB8AC3E}">
        <p14:creationId xmlns:p14="http://schemas.microsoft.com/office/powerpoint/2010/main" val="27802884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Risk and Reward go hand-in-hand. </a:t>
            </a:r>
            <a:r>
              <a:rPr lang="en-US" baseline="0" dirty="0"/>
              <a:t>You can’t talk about one without talking about the other.</a:t>
            </a:r>
          </a:p>
          <a:p>
            <a:r>
              <a:rPr lang="en-US" baseline="0" dirty="0"/>
              <a:t>The risk is the uncertainty of not getting your money back. Risk is not getting what you expected.</a:t>
            </a:r>
          </a:p>
          <a:p>
            <a:r>
              <a:rPr lang="en-US" baseline="0" dirty="0"/>
              <a:t>You may charge your mother a lower rate for a loan than you would a stranger.</a:t>
            </a:r>
          </a:p>
          <a:p>
            <a:r>
              <a:rPr lang="en-US" baseline="0" dirty="0"/>
              <a:t>You might charge your mom a lower rate for a loan versus a friend</a:t>
            </a:r>
          </a:p>
          <a:p>
            <a:r>
              <a:rPr lang="en-US" baseline="0" dirty="0"/>
              <a:t>You don’t know if an asset price is going to go up or down or by how much</a:t>
            </a:r>
          </a:p>
          <a:p>
            <a:endParaRPr lang="en-US" dirty="0"/>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26</a:t>
            </a:fld>
            <a:endParaRPr lang="en-US" dirty="0"/>
          </a:p>
        </p:txBody>
      </p:sp>
    </p:spTree>
    <p:extLst>
      <p:ext uri="{BB962C8B-B14F-4D97-AF65-F5344CB8AC3E}">
        <p14:creationId xmlns:p14="http://schemas.microsoft.com/office/powerpoint/2010/main" val="2897723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purpose of AIARC is simply to pool and leverage</a:t>
            </a:r>
            <a:r>
              <a:rPr lang="en-US" baseline="0" dirty="0"/>
              <a:t> the Centers’ resources.  </a:t>
            </a:r>
          </a:p>
          <a:p>
            <a:r>
              <a:rPr lang="en-US" baseline="0" dirty="0"/>
              <a:t>The more people or more money you have the better position you are to negotiate volume discounts.</a:t>
            </a:r>
          </a:p>
          <a:p>
            <a:r>
              <a:rPr lang="en-US" baseline="0" dirty="0"/>
              <a:t>We have 23 Centers. Handle over $170 million in payroll, insurance, and retirement payments; and we hold over $400 million in assets. </a:t>
            </a:r>
          </a:p>
          <a:p>
            <a:r>
              <a:rPr lang="en-US" dirty="0"/>
              <a:t>AIARC supports and leverages the Centers’ resources by providing centralized management of specialized payroll and benefit functions to reduce administrative time and costs. This pooling of resources provides the Centers with benefits and services that would not be available or economical if performed individually.</a:t>
            </a:r>
          </a:p>
        </p:txBody>
      </p:sp>
    </p:spTree>
    <p:extLst>
      <p:ext uri="{BB962C8B-B14F-4D97-AF65-F5344CB8AC3E}">
        <p14:creationId xmlns:p14="http://schemas.microsoft.com/office/powerpoint/2010/main" val="38114960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Stocks are considered higher risk</a:t>
            </a:r>
            <a:r>
              <a:rPr lang="en-US" baseline="0" dirty="0"/>
              <a:t> than bonds, and bonds are considered higher risk than money market accounts.</a:t>
            </a:r>
            <a:endParaRPr lang="en-US" dirty="0"/>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27</a:t>
            </a:fld>
            <a:endParaRPr lang="en-US" dirty="0"/>
          </a:p>
        </p:txBody>
      </p:sp>
    </p:spTree>
    <p:extLst>
      <p:ext uri="{BB962C8B-B14F-4D97-AF65-F5344CB8AC3E}">
        <p14:creationId xmlns:p14="http://schemas.microsoft.com/office/powerpoint/2010/main" val="39213310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Bondholders</a:t>
            </a:r>
            <a:r>
              <a:rPr lang="en-US" baseline="0" dirty="0"/>
              <a:t> are considered to have less risk than stockholders because they have predictable (contracted) returns and get first claim to the assets of company in bankruptcy.</a:t>
            </a:r>
            <a:endParaRPr lang="en-US" dirty="0"/>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28</a:t>
            </a:fld>
            <a:endParaRPr lang="en-US" dirty="0"/>
          </a:p>
        </p:txBody>
      </p:sp>
    </p:spTree>
    <p:extLst>
      <p:ext uri="{BB962C8B-B14F-4D97-AF65-F5344CB8AC3E}">
        <p14:creationId xmlns:p14="http://schemas.microsoft.com/office/powerpoint/2010/main" val="17109281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Inflation</a:t>
            </a:r>
            <a:r>
              <a:rPr lang="en-US" baseline="0" dirty="0"/>
              <a:t> risk is the price of goods increasing at a greater rate than money earned in a bank account.</a:t>
            </a:r>
            <a:endParaRPr lang="en-US" dirty="0"/>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29</a:t>
            </a:fld>
            <a:endParaRPr lang="en-US" dirty="0"/>
          </a:p>
        </p:txBody>
      </p:sp>
    </p:spTree>
    <p:extLst>
      <p:ext uri="{BB962C8B-B14F-4D97-AF65-F5344CB8AC3E}">
        <p14:creationId xmlns:p14="http://schemas.microsoft.com/office/powerpoint/2010/main" val="18461140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chart demonstrates</a:t>
            </a:r>
            <a:r>
              <a:rPr lang="en-US" baseline="0" dirty="0"/>
              <a:t> the volatility of bonds versus stocks and an average return over a 20 year time.</a:t>
            </a:r>
          </a:p>
          <a:p>
            <a:r>
              <a:rPr lang="en-US" baseline="0" dirty="0"/>
              <a:t>A 100% bond portfolio resulted in a single worst year being a negative (8.1%) and a single best year being 32.6% and the 20 year average being 5.5% </a:t>
            </a:r>
          </a:p>
          <a:p>
            <a:r>
              <a:rPr lang="en-US" baseline="0" dirty="0"/>
              <a:t>A 100% stock portfolio resulted in a single worst year being a negative (43.1%) and a single best year being 54.2% and the 20 year average being 10.0%</a:t>
            </a:r>
          </a:p>
          <a:p>
            <a:r>
              <a:rPr lang="en-US" baseline="0" dirty="0"/>
              <a:t>The chart shows that stocks are more risky in the short-term because their fluctuations in a single year are substantially greater than bonds, but their overall return tends to be greater in the long-term. </a:t>
            </a:r>
            <a:endParaRPr lang="en-US" dirty="0"/>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30</a:t>
            </a:fld>
            <a:endParaRPr lang="en-US" dirty="0"/>
          </a:p>
        </p:txBody>
      </p:sp>
    </p:spTree>
    <p:extLst>
      <p:ext uri="{BB962C8B-B14F-4D97-AF65-F5344CB8AC3E}">
        <p14:creationId xmlns:p14="http://schemas.microsoft.com/office/powerpoint/2010/main" val="953839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Business Risk is the risk that a</a:t>
            </a:r>
            <a:r>
              <a:rPr lang="en-US" baseline="0" dirty="0"/>
              <a:t> company will go bankrupt and can’t pay interest or dividends making the bonds and stocks worthless.</a:t>
            </a:r>
          </a:p>
          <a:p>
            <a:r>
              <a:rPr lang="en-US" baseline="0" dirty="0"/>
              <a:t>Volatility Risk is the fluctuation in a stock price which may be unnerving for investors causing them not to be able to sleep at night and the investor selling the stock at the wrong time.</a:t>
            </a:r>
          </a:p>
          <a:p>
            <a:r>
              <a:rPr lang="en-US" dirty="0"/>
              <a:t>Interest Risk is that a bond’s price changes due to the fluctuation</a:t>
            </a:r>
            <a:r>
              <a:rPr lang="en-US" baseline="0" dirty="0"/>
              <a:t> in interest rates.  Buy a bond at 5%, next day it goes to 8%. An inverse relationship exists between bond prices and interest rates.</a:t>
            </a:r>
            <a:endParaRPr lang="en-US" dirty="0"/>
          </a:p>
          <a:p>
            <a:r>
              <a:rPr lang="en-US" dirty="0"/>
              <a:t>Inflation Risk is the risk that the p</a:t>
            </a:r>
            <a:r>
              <a:rPr lang="en-US" baseline="0" dirty="0"/>
              <a:t>rice of goods will increase at a greater rate than what can be earned on investments.  Individuals lose purchasing power.</a:t>
            </a:r>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31</a:t>
            </a:fld>
            <a:endParaRPr lang="en-US" dirty="0"/>
          </a:p>
        </p:txBody>
      </p:sp>
    </p:spTree>
    <p:extLst>
      <p:ext uri="{BB962C8B-B14F-4D97-AF65-F5344CB8AC3E}">
        <p14:creationId xmlns:p14="http://schemas.microsoft.com/office/powerpoint/2010/main" val="21275941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idea is that if one investment</a:t>
            </a:r>
            <a:r>
              <a:rPr lang="en-US" baseline="0" dirty="0"/>
              <a:t> loses money that the other investments will help offset the loss.</a:t>
            </a:r>
          </a:p>
          <a:p>
            <a:r>
              <a:rPr lang="en-US" baseline="0" dirty="0"/>
              <a:t>In the past bond returns have moved in the opposite direction of stock prices.  When interest rates are low companies borrow money to increase capacity for producing goods causing stock prices to rise.</a:t>
            </a:r>
          </a:p>
          <a:p>
            <a:r>
              <a:rPr lang="en-US" baseline="0" dirty="0"/>
              <a:t>Geographical areas move in opposite directions U.S. versus Europe versus China.</a:t>
            </a:r>
          </a:p>
          <a:p>
            <a:r>
              <a:rPr lang="en-US" baseline="0" dirty="0"/>
              <a:t>Industries move in opposite directions.</a:t>
            </a:r>
            <a:endParaRPr lang="en-US" dirty="0"/>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32</a:t>
            </a:fld>
            <a:endParaRPr lang="en-US" dirty="0"/>
          </a:p>
        </p:txBody>
      </p:sp>
    </p:spTree>
    <p:extLst>
      <p:ext uri="{BB962C8B-B14F-4D97-AF65-F5344CB8AC3E}">
        <p14:creationId xmlns:p14="http://schemas.microsoft.com/office/powerpoint/2010/main" val="37850161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Mutual funds allow a group of investors to combine their cash and invest it. By pooling their money together, mutual fund investors can buy  broader range of stocks or bonds than they could if they were trying to buy the stocks and bonds on their own.</a:t>
            </a:r>
          </a:p>
          <a:p>
            <a:r>
              <a:rPr lang="en-US" dirty="0"/>
              <a:t>When you make an investment in a fund, you purchase shares of the fund, which means you own a portion of all of the underlying investments. </a:t>
            </a:r>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33</a:t>
            </a:fld>
            <a:endParaRPr lang="en-US" dirty="0"/>
          </a:p>
        </p:txBody>
      </p:sp>
    </p:spTree>
    <p:extLst>
      <p:ext uri="{BB962C8B-B14F-4D97-AF65-F5344CB8AC3E}">
        <p14:creationId xmlns:p14="http://schemas.microsoft.com/office/powerpoint/2010/main" val="13776012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Diversification – Don’t put all of your eggs in one basket. Helps lower risk if one company fails.</a:t>
            </a:r>
          </a:p>
          <a:p>
            <a:r>
              <a:rPr lang="en-US" baseline="0" dirty="0"/>
              <a:t>Affordable – low price</a:t>
            </a:r>
          </a:p>
          <a:p>
            <a:r>
              <a:rPr lang="en-US" baseline="0" dirty="0"/>
              <a:t>Liquidity – Investors can easily redeem their shares.</a:t>
            </a:r>
          </a:p>
          <a:p>
            <a:r>
              <a:rPr lang="en-US" dirty="0"/>
              <a:t>Dividend</a:t>
            </a:r>
            <a:r>
              <a:rPr lang="en-US" baseline="0" dirty="0"/>
              <a:t> Payments include both interest and dividends</a:t>
            </a:r>
          </a:p>
          <a:p>
            <a:r>
              <a:rPr lang="en-US" baseline="0" dirty="0"/>
              <a:t>Capital Gain Distributions- buy and selling of stock at a profit</a:t>
            </a:r>
            <a:endParaRPr lang="en-US" dirty="0"/>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34</a:t>
            </a:fld>
            <a:endParaRPr lang="en-US" dirty="0"/>
          </a:p>
        </p:txBody>
      </p:sp>
    </p:spTree>
    <p:extLst>
      <p:ext uri="{BB962C8B-B14F-4D97-AF65-F5344CB8AC3E}">
        <p14:creationId xmlns:p14="http://schemas.microsoft.com/office/powerpoint/2010/main" val="7808852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a:t>
            </a:r>
            <a:r>
              <a:rPr lang="en-US" baseline="0" dirty="0"/>
              <a:t> general four types of mutual funds – money market, bonds, stocks, and lifecycle</a:t>
            </a:r>
            <a:endParaRPr lang="en-US" dirty="0"/>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35</a:t>
            </a:fld>
            <a:endParaRPr lang="en-US" dirty="0"/>
          </a:p>
        </p:txBody>
      </p:sp>
    </p:spTree>
    <p:extLst>
      <p:ext uri="{BB962C8B-B14F-4D97-AF65-F5344CB8AC3E}">
        <p14:creationId xmlns:p14="http://schemas.microsoft.com/office/powerpoint/2010/main" val="21336957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Lifecycle Funds hold a mix of stocks and bonds, and </a:t>
            </a:r>
            <a:r>
              <a:rPr lang="en-US" u="sng" dirty="0"/>
              <a:t>automatically</a:t>
            </a:r>
            <a:r>
              <a:rPr lang="en-US" dirty="0"/>
              <a:t> shifts its asset allocation at certain points</a:t>
            </a:r>
            <a:r>
              <a:rPr lang="en-US" baseline="0" dirty="0"/>
              <a:t> in your life, based on age or time to retirement.  </a:t>
            </a:r>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36</a:t>
            </a:fld>
            <a:endParaRPr lang="en-US" dirty="0"/>
          </a:p>
        </p:txBody>
      </p:sp>
    </p:spTree>
    <p:extLst>
      <p:ext uri="{BB962C8B-B14F-4D97-AF65-F5344CB8AC3E}">
        <p14:creationId xmlns:p14="http://schemas.microsoft.com/office/powerpoint/2010/main" val="4199881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2213" y="703263"/>
            <a:ext cx="4630737" cy="3471862"/>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93976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042889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41</a:t>
            </a:fld>
            <a:endParaRPr lang="en-US" dirty="0"/>
          </a:p>
        </p:txBody>
      </p:sp>
    </p:spTree>
    <p:extLst>
      <p:ext uri="{BB962C8B-B14F-4D97-AF65-F5344CB8AC3E}">
        <p14:creationId xmlns:p14="http://schemas.microsoft.com/office/powerpoint/2010/main" val="13501804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42</a:t>
            </a:fld>
            <a:endParaRPr lang="en-US" dirty="0"/>
          </a:p>
        </p:txBody>
      </p:sp>
    </p:spTree>
    <p:extLst>
      <p:ext uri="{BB962C8B-B14F-4D97-AF65-F5344CB8AC3E}">
        <p14:creationId xmlns:p14="http://schemas.microsoft.com/office/powerpoint/2010/main" val="352844081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a:t>
            </a:r>
            <a:r>
              <a:rPr lang="en-US" baseline="0" dirty="0"/>
              <a:t> trust is a legal relationship whereby property is held by one party, the trustee, for the benefit of another, the participants.</a:t>
            </a:r>
            <a:endParaRPr lang="en-US" dirty="0"/>
          </a:p>
          <a:p>
            <a:r>
              <a:rPr lang="en-US" dirty="0"/>
              <a:t>The trust’s assets</a:t>
            </a:r>
            <a:r>
              <a:rPr lang="en-US" baseline="0" dirty="0"/>
              <a:t> are held in a custodial account. This framework makes your retirement savings not dependent on the continued operations of the Center or AIARC.</a:t>
            </a:r>
            <a:endParaRPr lang="en-US" dirty="0"/>
          </a:p>
        </p:txBody>
      </p:sp>
    </p:spTree>
    <p:extLst>
      <p:ext uri="{BB962C8B-B14F-4D97-AF65-F5344CB8AC3E}">
        <p14:creationId xmlns:p14="http://schemas.microsoft.com/office/powerpoint/2010/main" val="23031163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962407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49</a:t>
            </a:fld>
            <a:endParaRPr lang="en-US" dirty="0"/>
          </a:p>
        </p:txBody>
      </p:sp>
    </p:spTree>
    <p:extLst>
      <p:ext uri="{BB962C8B-B14F-4D97-AF65-F5344CB8AC3E}">
        <p14:creationId xmlns:p14="http://schemas.microsoft.com/office/powerpoint/2010/main" val="213683810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3585202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BlackRock is the world's largest asset manager and State Street Global Advisors (SSgA) is the world’s second largest asset manager.</a:t>
            </a:r>
          </a:p>
          <a:p>
            <a:r>
              <a:rPr lang="en-US" dirty="0"/>
              <a:t>Aberdeen Asset Management the largest listed fund manager in Europe.</a:t>
            </a:r>
          </a:p>
          <a:p>
            <a:r>
              <a:rPr lang="en-US" dirty="0"/>
              <a:t>Vanguard is the words largest provider of index mutual funds</a:t>
            </a:r>
          </a:p>
          <a:p>
            <a:r>
              <a:rPr lang="en-US" dirty="0"/>
              <a:t>PIMCO runs the largest bond mutual fund in the world, the PIMCO Total Return Fund.</a:t>
            </a:r>
          </a:p>
          <a:p>
            <a:r>
              <a:rPr lang="en-US" dirty="0"/>
              <a:t>Allianz is the world's largest insurance (financial services) company.</a:t>
            </a:r>
          </a:p>
          <a:p>
            <a:endParaRPr lang="en-US" dirty="0"/>
          </a:p>
          <a:p>
            <a:endParaRPr lang="en-US" dirty="0"/>
          </a:p>
        </p:txBody>
      </p:sp>
    </p:spTree>
    <p:extLst>
      <p:ext uri="{BB962C8B-B14F-4D97-AF65-F5344CB8AC3E}">
        <p14:creationId xmlns:p14="http://schemas.microsoft.com/office/powerpoint/2010/main" val="175253093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52</a:t>
            </a:fld>
            <a:endParaRPr lang="en-US" dirty="0"/>
          </a:p>
        </p:txBody>
      </p:sp>
    </p:spTree>
    <p:extLst>
      <p:ext uri="{BB962C8B-B14F-4D97-AF65-F5344CB8AC3E}">
        <p14:creationId xmlns:p14="http://schemas.microsoft.com/office/powerpoint/2010/main" val="385039736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861740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10</a:t>
            </a:fld>
            <a:endParaRPr lang="en-US" dirty="0"/>
          </a:p>
        </p:txBody>
      </p:sp>
    </p:spTree>
    <p:extLst>
      <p:ext uri="{BB962C8B-B14F-4D97-AF65-F5344CB8AC3E}">
        <p14:creationId xmlns:p14="http://schemas.microsoft.com/office/powerpoint/2010/main" val="142790953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4962566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Lifecycle has</a:t>
            </a:r>
            <a:r>
              <a:rPr lang="en-US" baseline="0" dirty="0"/>
              <a:t> 8 </a:t>
            </a:r>
            <a:r>
              <a:rPr lang="en-US" dirty="0"/>
              <a:t>funds: 3 Bond funds 2 PIMCO, 1 Allianz Fixed Income and 5 Allianz stock funds- Best Styles US equity. Europe,</a:t>
            </a:r>
            <a:r>
              <a:rPr lang="en-US" baseline="0" dirty="0"/>
              <a:t> Japan, Emerging Asia</a:t>
            </a:r>
            <a:endParaRPr lang="en-US" dirty="0"/>
          </a:p>
          <a:p>
            <a:endParaRPr lang="en-US" dirty="0"/>
          </a:p>
        </p:txBody>
      </p:sp>
    </p:spTree>
    <p:extLst>
      <p:ext uri="{BB962C8B-B14F-4D97-AF65-F5344CB8AC3E}">
        <p14:creationId xmlns:p14="http://schemas.microsoft.com/office/powerpoint/2010/main" val="19971530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longer the time horizon </a:t>
            </a:r>
            <a:r>
              <a:rPr lang="en-US" baseline="0" dirty="0"/>
              <a:t>the larger the investment in equities (the blue color).</a:t>
            </a:r>
            <a:endParaRPr lang="en-US" dirty="0"/>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57</a:t>
            </a:fld>
            <a:endParaRPr lang="en-US" dirty="0"/>
          </a:p>
        </p:txBody>
      </p:sp>
    </p:spTree>
    <p:extLst>
      <p:ext uri="{BB962C8B-B14F-4D97-AF65-F5344CB8AC3E}">
        <p14:creationId xmlns:p14="http://schemas.microsoft.com/office/powerpoint/2010/main" val="230679284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0474965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1585690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4974343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68</a:t>
            </a:fld>
            <a:endParaRPr lang="en-US" dirty="0"/>
          </a:p>
        </p:txBody>
      </p:sp>
    </p:spTree>
    <p:extLst>
      <p:ext uri="{BB962C8B-B14F-4D97-AF65-F5344CB8AC3E}">
        <p14:creationId xmlns:p14="http://schemas.microsoft.com/office/powerpoint/2010/main" val="126397014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69</a:t>
            </a:fld>
            <a:endParaRPr lang="en-US" dirty="0"/>
          </a:p>
        </p:txBody>
      </p:sp>
    </p:spTree>
    <p:extLst>
      <p:ext uri="{BB962C8B-B14F-4D97-AF65-F5344CB8AC3E}">
        <p14:creationId xmlns:p14="http://schemas.microsoft.com/office/powerpoint/2010/main" val="359675966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Resident aliens generally are taxed on their worldwide income, similar to U.S. citizens.</a:t>
            </a:r>
          </a:p>
          <a:p>
            <a:r>
              <a:rPr lang="en-US" dirty="0"/>
              <a:t>To be classified as a resident alien, the individual must meet one of two tests:</a:t>
            </a:r>
          </a:p>
          <a:p>
            <a:r>
              <a:rPr lang="en-US" dirty="0"/>
              <a:t>1. Green Card Test</a:t>
            </a:r>
          </a:p>
          <a:p>
            <a:r>
              <a:rPr lang="en-US" dirty="0"/>
              <a:t>A non-resident alien is a lawful permanent resident of the U.S. at any time if they have been given the privilege, according to the immigration laws, of residing permanently as an immigrant. This status usually exists if the Bureau of Citizenship and Immigration Services has issued a green card.</a:t>
            </a:r>
          </a:p>
          <a:p>
            <a:r>
              <a:rPr lang="en-US" dirty="0"/>
              <a:t>2. Substantial Presence Test </a:t>
            </a:r>
          </a:p>
          <a:p>
            <a:r>
              <a:rPr lang="en-US" dirty="0"/>
              <a:t>A non-resident alien is classified as a resident alien for tax purposes if they were physically present in the U.S. for 31 days during the current year and 183 days during a three-year period that includes the current year and the two years immediately before that. </a:t>
            </a:r>
          </a:p>
          <a:p>
            <a:r>
              <a:rPr lang="en-US" dirty="0"/>
              <a:t>Information on the test is available at http://www.irs.gov/pub/irs-pdf/p519.pdf</a:t>
            </a:r>
          </a:p>
          <a:p>
            <a:endParaRPr lang="en-US" dirty="0"/>
          </a:p>
        </p:txBody>
      </p:sp>
    </p:spTree>
    <p:extLst>
      <p:ext uri="{BB962C8B-B14F-4D97-AF65-F5344CB8AC3E}">
        <p14:creationId xmlns:p14="http://schemas.microsoft.com/office/powerpoint/2010/main" val="332855776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50312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11</a:t>
            </a:fld>
            <a:endParaRPr lang="en-US" dirty="0"/>
          </a:p>
        </p:txBody>
      </p:sp>
    </p:spTree>
    <p:extLst>
      <p:ext uri="{BB962C8B-B14F-4D97-AF65-F5344CB8AC3E}">
        <p14:creationId xmlns:p14="http://schemas.microsoft.com/office/powerpoint/2010/main" val="64026835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maximum amount of annual compensation that can be taken into account when determining employer and employee contributions is $270,000.</a:t>
            </a:r>
          </a:p>
        </p:txBody>
      </p:sp>
    </p:spTree>
    <p:extLst>
      <p:ext uri="{BB962C8B-B14F-4D97-AF65-F5344CB8AC3E}">
        <p14:creationId xmlns:p14="http://schemas.microsoft.com/office/powerpoint/2010/main" val="230743587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77</a:t>
            </a:fld>
            <a:endParaRPr lang="en-US" dirty="0"/>
          </a:p>
        </p:txBody>
      </p:sp>
    </p:spTree>
    <p:extLst>
      <p:ext uri="{BB962C8B-B14F-4D97-AF65-F5344CB8AC3E}">
        <p14:creationId xmlns:p14="http://schemas.microsoft.com/office/powerpoint/2010/main" val="73870178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4334607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1683074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3997146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8160985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4525730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8468167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4756575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82208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Wealth</a:t>
            </a:r>
            <a:r>
              <a:rPr lang="en-US" baseline="0" dirty="0"/>
              <a:t> is simply the accumulation of financial resources</a:t>
            </a:r>
            <a:endParaRPr lang="en-US" dirty="0"/>
          </a:p>
          <a:p>
            <a:r>
              <a:rPr lang="en-US" dirty="0"/>
              <a:t>Millionaires</a:t>
            </a:r>
            <a:r>
              <a:rPr lang="en-US" baseline="0" dirty="0"/>
              <a:t> – regular investing over an extended period of time.</a:t>
            </a:r>
          </a:p>
          <a:p>
            <a:r>
              <a:rPr lang="en-US" baseline="0" dirty="0"/>
              <a:t>Not DGs of Centers.</a:t>
            </a:r>
            <a:endParaRPr lang="en-US" dirty="0"/>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12</a:t>
            </a:fld>
            <a:endParaRPr lang="en-US" dirty="0"/>
          </a:p>
        </p:txBody>
      </p:sp>
    </p:spTree>
    <p:extLst>
      <p:ext uri="{BB962C8B-B14F-4D97-AF65-F5344CB8AC3E}">
        <p14:creationId xmlns:p14="http://schemas.microsoft.com/office/powerpoint/2010/main" val="1805232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13</a:t>
            </a:fld>
            <a:endParaRPr lang="en-US" dirty="0"/>
          </a:p>
        </p:txBody>
      </p:sp>
    </p:spTree>
    <p:extLst>
      <p:ext uri="{BB962C8B-B14F-4D97-AF65-F5344CB8AC3E}">
        <p14:creationId xmlns:p14="http://schemas.microsoft.com/office/powerpoint/2010/main" val="1805232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14</a:t>
            </a:fld>
            <a:endParaRPr lang="en-US" dirty="0"/>
          </a:p>
        </p:txBody>
      </p:sp>
    </p:spTree>
    <p:extLst>
      <p:ext uri="{BB962C8B-B14F-4D97-AF65-F5344CB8AC3E}">
        <p14:creationId xmlns:p14="http://schemas.microsoft.com/office/powerpoint/2010/main" val="22505722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970938" y="8829967"/>
            <a:ext cx="3037840" cy="464820"/>
          </a:xfrm>
          <a:prstGeom prst="rect">
            <a:avLst/>
          </a:prstGeom>
        </p:spPr>
        <p:txBody>
          <a:bodyPr/>
          <a:lstStyle/>
          <a:p>
            <a:fld id="{521CB3F1-D725-4956-A801-619F85C5FE11}" type="slidenum">
              <a:rPr lang="en-US" smtClean="0"/>
              <a:pPr/>
              <a:t>15</a:t>
            </a:fld>
            <a:endParaRPr lang="en-US" dirty="0"/>
          </a:p>
        </p:txBody>
      </p:sp>
    </p:spTree>
    <p:extLst>
      <p:ext uri="{BB962C8B-B14F-4D97-AF65-F5344CB8AC3E}">
        <p14:creationId xmlns:p14="http://schemas.microsoft.com/office/powerpoint/2010/main" val="4140528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SmartArt Placeholder 2"/>
          <p:cNvSpPr>
            <a:spLocks noGrp="1"/>
          </p:cNvSpPr>
          <p:nvPr>
            <p:ph type="dgm" idx="1"/>
          </p:nvPr>
        </p:nvSpPr>
        <p:spPr>
          <a:xfrm>
            <a:off x="685800" y="1981200"/>
            <a:ext cx="7772400" cy="4114800"/>
          </a:xfrm>
        </p:spPr>
        <p:txBody>
          <a:bodyPr/>
          <a:lstStyle/>
          <a:p>
            <a:pPr lvl="0"/>
            <a:endParaRPr lang="en-US" noProof="0"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Tree>
    <p:extLst>
      <p:ext uri="{BB962C8B-B14F-4D97-AF65-F5344CB8AC3E}">
        <p14:creationId xmlns:p14="http://schemas.microsoft.com/office/powerpoint/2010/main" val="2654777162"/>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342900" indent="-342900">
              <a:buFont typeface="Wingdings" pitchFamily="2" charset="2"/>
              <a:buChar char="§"/>
              <a:defRPr/>
            </a:lvl1pPr>
            <a:lvl2pPr marL="742950" indent="-285750">
              <a:buFont typeface="Arial" pitchFamily="34" charset="0"/>
              <a:buChar char="•"/>
              <a:defRPr/>
            </a:lvl2pPr>
            <a:lvl3pPr marL="1143000" indent="-228600">
              <a:buFont typeface="Wingdings" pitchFamily="2" charset="2"/>
              <a:buChar char="§"/>
              <a:defRPr/>
            </a:lvl3pPr>
            <a:lvl4pPr marL="1600200" indent="-228600">
              <a:buFont typeface="Wingdings" pitchFamily="2" charset="2"/>
              <a:buChar char="§"/>
              <a:defRPr/>
            </a:lvl4pPr>
            <a:lvl5pPr marL="2057400" indent="-228600">
              <a:buFont typeface="Wingdings"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67710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8907977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22701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72181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342900" indent="-342900">
              <a:buFont typeface="Wingdings" pitchFamily="2" charset="2"/>
              <a:buChar char="§"/>
              <a:defRPr/>
            </a:lvl1pPr>
            <a:lvl2pPr marL="742950" indent="-285750">
              <a:buFont typeface="Arial" pitchFamily="34" charset="0"/>
              <a:buChar char="•"/>
              <a:defRPr/>
            </a:lvl2pPr>
            <a:lvl3pPr marL="1143000" indent="-228600">
              <a:buFont typeface="Wingdings" pitchFamily="2" charset="2"/>
              <a:buChar char="§"/>
              <a:defRPr/>
            </a:lvl3pPr>
            <a:lvl4pPr marL="1600200" indent="-228600">
              <a:buFont typeface="Wingdings" pitchFamily="2" charset="2"/>
              <a:buChar char="§"/>
              <a:defRPr/>
            </a:lvl4pPr>
            <a:lvl5pPr marL="2057400" indent="-228600">
              <a:buFont typeface="Wingdings"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524658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489084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094519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157560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497848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303271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SmartArt Placeholder 2"/>
          <p:cNvSpPr>
            <a:spLocks noGrp="1"/>
          </p:cNvSpPr>
          <p:nvPr>
            <p:ph type="dgm" idx="1"/>
          </p:nvPr>
        </p:nvSpPr>
        <p:spPr>
          <a:xfrm>
            <a:off x="685800" y="1981200"/>
            <a:ext cx="7772400" cy="4114800"/>
          </a:xfrm>
        </p:spPr>
        <p:txBody>
          <a:bodyPr/>
          <a:lstStyle/>
          <a:p>
            <a:pPr lvl="0"/>
            <a:endParaRPr lang="en-US" noProof="0" dirty="0"/>
          </a:p>
        </p:txBody>
      </p:sp>
    </p:spTree>
    <p:extLst>
      <p:ext uri="{BB962C8B-B14F-4D97-AF65-F5344CB8AC3E}">
        <p14:creationId xmlns:p14="http://schemas.microsoft.com/office/powerpoint/2010/main" val="9103417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Tree>
    <p:extLst>
      <p:ext uri="{BB962C8B-B14F-4D97-AF65-F5344CB8AC3E}">
        <p14:creationId xmlns:p14="http://schemas.microsoft.com/office/powerpoint/2010/main" val="21340799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dirty="0"/>
          </a:p>
        </p:txBody>
      </p:sp>
    </p:spTree>
    <p:extLst>
      <p:ext uri="{BB962C8B-B14F-4D97-AF65-F5344CB8AC3E}">
        <p14:creationId xmlns:p14="http://schemas.microsoft.com/office/powerpoint/2010/main" val="1199950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40"/>
          <p:cNvSpPr>
            <a:spLocks noGrp="1" noChangeArrowheads="1"/>
          </p:cNvSpPr>
          <p:nvPr>
            <p:ph type="title"/>
          </p:nvPr>
        </p:nvSpPr>
        <p:spPr bwMode="auto">
          <a:xfrm>
            <a:off x="685800" y="609600"/>
            <a:ext cx="7772400"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dirty="0"/>
              <a:t>Click to  Master title style</a:t>
            </a:r>
          </a:p>
        </p:txBody>
      </p:sp>
      <p:sp>
        <p:nvSpPr>
          <p:cNvPr id="1065" name="Rectangle 41"/>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67" name="Rectangle 43"/>
          <p:cNvSpPr>
            <a:spLocks noChangeArrowheads="1"/>
          </p:cNvSpPr>
          <p:nvPr/>
        </p:nvSpPr>
        <p:spPr bwMode="auto">
          <a:xfrm>
            <a:off x="8667141" y="6484732"/>
            <a:ext cx="391134"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p>
            <a:pPr algn="r">
              <a:defRPr/>
            </a:pPr>
            <a:fld id="{438F26B8-CA65-4ADC-BB18-8365B143FC80}" type="slidenum">
              <a:rPr lang="en-US" sz="1400">
                <a:effectLst/>
              </a:rPr>
              <a:pPr algn="r">
                <a:defRPr/>
              </a:pPr>
              <a:t>‹#›</a:t>
            </a:fld>
            <a:endParaRPr lang="en-US" sz="1400" dirty="0">
              <a:effectLst/>
            </a:endParaRPr>
          </a:p>
        </p:txBody>
      </p:sp>
      <p:pic>
        <p:nvPicPr>
          <p:cNvPr id="6" name="Picture 5"/>
          <p:cNvPicPr>
            <a:picLocks noChangeAspect="1"/>
          </p:cNvPicPr>
          <p:nvPr userDrawn="1"/>
        </p:nvPicPr>
        <p:blipFill>
          <a:blip r:embed="rId16"/>
          <a:stretch>
            <a:fillRect/>
          </a:stretch>
        </p:blipFill>
        <p:spPr>
          <a:xfrm>
            <a:off x="141056" y="6019800"/>
            <a:ext cx="2068744" cy="701180"/>
          </a:xfrm>
          <a:prstGeom prst="rect">
            <a:avLst/>
          </a:prstGeom>
        </p:spPr>
      </p:pic>
    </p:spTree>
  </p:cSld>
  <p:clrMap bg1="lt1" tx1="dk1" bg2="lt2" tx2="dk2" accent1="accent1" accent2="accent2" accent3="accent3" accent4="accent4" accent5="accent5" accent6="accent6" hlink="hlink" folHlink="folHlink"/>
  <p:sldLayoutIdLst>
    <p:sldLayoutId id="2147483737"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 id="2147483735" r:id="rId13"/>
    <p:sldLayoutId id="2147483736"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u"/>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800">
          <a:solidFill>
            <a:schemeClr val="tx1"/>
          </a:solidFill>
          <a:effectLst/>
          <a:latin typeface="+mn-lt"/>
        </a:defRPr>
      </a:lvl2pPr>
      <a:lvl3pPr marL="1143000" indent="-228600" algn="l" rtl="0" eaLnBrk="0" fontAlgn="base" hangingPunct="0">
        <a:spcBef>
          <a:spcPct val="20000"/>
        </a:spcBef>
        <a:spcAft>
          <a:spcPct val="0"/>
        </a:spcAft>
        <a:buClr>
          <a:schemeClr val="tx1"/>
        </a:buClr>
        <a:buSzPct val="63000"/>
        <a:buFont typeface="Monotype Sorts" pitchFamily="2" charset="2"/>
        <a:buChar char="F"/>
        <a:defRPr sz="24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latin typeface="+mn-lt"/>
        </a:defRPr>
      </a:lvl4pPr>
      <a:lvl5pPr marL="2057400" indent="-228600" algn="l" rtl="0" eaLnBrk="0" fontAlgn="base" hangingPunct="0">
        <a:spcBef>
          <a:spcPct val="20000"/>
        </a:spcBef>
        <a:spcAft>
          <a:spcPct val="0"/>
        </a:spcAft>
        <a:buClr>
          <a:schemeClr val="tx2"/>
        </a:buClr>
        <a:buSzPct val="100000"/>
        <a:buChar char="•"/>
        <a:defRPr sz="2000">
          <a:solidFill>
            <a:schemeClr val="tx1"/>
          </a:solidFill>
          <a:effectLst/>
          <a:latin typeface="+mn-lt"/>
        </a:defRPr>
      </a:lvl5pPr>
      <a:lvl6pPr marL="2514600" indent="-228600" algn="l" rtl="0" eaLnBrk="0" fontAlgn="base" hangingPunct="0">
        <a:spcBef>
          <a:spcPct val="20000"/>
        </a:spcBef>
        <a:spcAft>
          <a:spcPct val="0"/>
        </a:spcAft>
        <a:buClr>
          <a:schemeClr val="tx2"/>
        </a:buClr>
        <a:buSzPct val="100000"/>
        <a:buChar char="•"/>
        <a:defRPr sz="2000">
          <a:solidFill>
            <a:schemeClr val="tx1"/>
          </a:solidFill>
          <a:effectLst>
            <a:outerShdw blurRad="38100" dist="38100" dir="2700000" algn="tl">
              <a:srgbClr val="FFFFFF"/>
            </a:outerShdw>
          </a:effectLst>
          <a:latin typeface="+mn-lt"/>
        </a:defRPr>
      </a:lvl6pPr>
      <a:lvl7pPr marL="2971800" indent="-228600" algn="l" rtl="0" eaLnBrk="0" fontAlgn="base" hangingPunct="0">
        <a:spcBef>
          <a:spcPct val="20000"/>
        </a:spcBef>
        <a:spcAft>
          <a:spcPct val="0"/>
        </a:spcAft>
        <a:buClr>
          <a:schemeClr val="tx2"/>
        </a:buClr>
        <a:buSzPct val="100000"/>
        <a:buChar char="•"/>
        <a:defRPr sz="2000">
          <a:solidFill>
            <a:schemeClr val="tx1"/>
          </a:solidFill>
          <a:effectLst>
            <a:outerShdw blurRad="38100" dist="38100" dir="2700000" algn="tl">
              <a:srgbClr val="FFFFFF"/>
            </a:outerShdw>
          </a:effectLst>
          <a:latin typeface="+mn-lt"/>
        </a:defRPr>
      </a:lvl7pPr>
      <a:lvl8pPr marL="3429000" indent="-228600" algn="l" rtl="0" eaLnBrk="0" fontAlgn="base" hangingPunct="0">
        <a:spcBef>
          <a:spcPct val="20000"/>
        </a:spcBef>
        <a:spcAft>
          <a:spcPct val="0"/>
        </a:spcAft>
        <a:buClr>
          <a:schemeClr val="tx2"/>
        </a:buClr>
        <a:buSzPct val="100000"/>
        <a:buChar char="•"/>
        <a:defRPr sz="2000">
          <a:solidFill>
            <a:schemeClr val="tx1"/>
          </a:solidFill>
          <a:effectLst>
            <a:outerShdw blurRad="38100" dist="38100" dir="2700000" algn="tl">
              <a:srgbClr val="FFFFFF"/>
            </a:outerShdw>
          </a:effectLst>
          <a:latin typeface="+mn-lt"/>
        </a:defRPr>
      </a:lvl8pPr>
      <a:lvl9pPr marL="3886200" indent="-228600" algn="l" rtl="0" eaLnBrk="0" fontAlgn="base" hangingPunct="0">
        <a:spcBef>
          <a:spcPct val="20000"/>
        </a:spcBef>
        <a:spcAft>
          <a:spcPct val="0"/>
        </a:spcAft>
        <a:buClr>
          <a:schemeClr val="tx2"/>
        </a:buClr>
        <a:buSzPct val="100000"/>
        <a:buChar char="•"/>
        <a:defRPr sz="2000">
          <a:solidFill>
            <a:schemeClr val="tx1"/>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1" name="Rectangle 40"/>
          <p:cNvSpPr>
            <a:spLocks noGrp="1" noChangeArrowheads="1"/>
          </p:cNvSpPr>
          <p:nvPr>
            <p:ph type="title"/>
          </p:nvPr>
        </p:nvSpPr>
        <p:spPr bwMode="auto">
          <a:xfrm>
            <a:off x="685800" y="609600"/>
            <a:ext cx="7772400"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dirty="0"/>
              <a:t>Click to  Master title style</a:t>
            </a:r>
          </a:p>
        </p:txBody>
      </p:sp>
      <p:sp>
        <p:nvSpPr>
          <p:cNvPr id="1065" name="Rectangle 41"/>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67" name="Rectangle 43"/>
          <p:cNvSpPr>
            <a:spLocks noChangeArrowheads="1"/>
          </p:cNvSpPr>
          <p:nvPr/>
        </p:nvSpPr>
        <p:spPr bwMode="auto">
          <a:xfrm>
            <a:off x="8667141" y="6484732"/>
            <a:ext cx="391134"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spAutoFit/>
          </a:bodyPr>
          <a:lstStyle/>
          <a:p>
            <a:pPr algn="r">
              <a:defRPr/>
            </a:pPr>
            <a:fld id="{438F26B8-CA65-4ADC-BB18-8365B143FC80}" type="slidenum">
              <a:rPr lang="en-US" sz="1400">
                <a:effectLst/>
              </a:rPr>
              <a:pPr algn="r">
                <a:defRPr/>
              </a:pPr>
              <a:t>‹#›</a:t>
            </a:fld>
            <a:endParaRPr lang="en-US" sz="1400" dirty="0">
              <a:effectLst/>
            </a:endParaRPr>
          </a:p>
        </p:txBody>
      </p:sp>
    </p:spTree>
    <p:extLst>
      <p:ext uri="{BB962C8B-B14F-4D97-AF65-F5344CB8AC3E}">
        <p14:creationId xmlns:p14="http://schemas.microsoft.com/office/powerpoint/2010/main" val="1588624740"/>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u"/>
        <a:defRPr sz="3200">
          <a:solidFill>
            <a:schemeClr val="tx1"/>
          </a:solidFill>
          <a:effectLst/>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800">
          <a:solidFill>
            <a:schemeClr val="tx1"/>
          </a:solidFill>
          <a:effectLst/>
          <a:latin typeface="+mn-lt"/>
        </a:defRPr>
      </a:lvl2pPr>
      <a:lvl3pPr marL="1143000" indent="-228600" algn="l" rtl="0" eaLnBrk="0" fontAlgn="base" hangingPunct="0">
        <a:spcBef>
          <a:spcPct val="20000"/>
        </a:spcBef>
        <a:spcAft>
          <a:spcPct val="0"/>
        </a:spcAft>
        <a:buClr>
          <a:schemeClr val="tx1"/>
        </a:buClr>
        <a:buSzPct val="63000"/>
        <a:buFont typeface="Monotype Sorts" pitchFamily="2" charset="2"/>
        <a:buChar char="F"/>
        <a:defRPr sz="2400">
          <a:solidFill>
            <a:schemeClr val="tx1"/>
          </a:solidFill>
          <a:effectLst/>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effectLst/>
          <a:latin typeface="+mn-lt"/>
        </a:defRPr>
      </a:lvl4pPr>
      <a:lvl5pPr marL="2057400" indent="-228600" algn="l" rtl="0" eaLnBrk="0" fontAlgn="base" hangingPunct="0">
        <a:spcBef>
          <a:spcPct val="20000"/>
        </a:spcBef>
        <a:spcAft>
          <a:spcPct val="0"/>
        </a:spcAft>
        <a:buClr>
          <a:schemeClr val="tx2"/>
        </a:buClr>
        <a:buSzPct val="100000"/>
        <a:buChar char="•"/>
        <a:defRPr sz="2000">
          <a:solidFill>
            <a:schemeClr val="tx1"/>
          </a:solidFill>
          <a:effectLst/>
          <a:latin typeface="+mn-lt"/>
        </a:defRPr>
      </a:lvl5pPr>
      <a:lvl6pPr marL="2514600" indent="-228600" algn="l" rtl="0" eaLnBrk="0" fontAlgn="base" hangingPunct="0">
        <a:spcBef>
          <a:spcPct val="20000"/>
        </a:spcBef>
        <a:spcAft>
          <a:spcPct val="0"/>
        </a:spcAft>
        <a:buClr>
          <a:schemeClr val="tx2"/>
        </a:buClr>
        <a:buSzPct val="100000"/>
        <a:buChar char="•"/>
        <a:defRPr sz="2000">
          <a:solidFill>
            <a:schemeClr val="tx1"/>
          </a:solidFill>
          <a:effectLst>
            <a:outerShdw blurRad="38100" dist="38100" dir="2700000" algn="tl">
              <a:srgbClr val="FFFFFF"/>
            </a:outerShdw>
          </a:effectLst>
          <a:latin typeface="+mn-lt"/>
        </a:defRPr>
      </a:lvl6pPr>
      <a:lvl7pPr marL="2971800" indent="-228600" algn="l" rtl="0" eaLnBrk="0" fontAlgn="base" hangingPunct="0">
        <a:spcBef>
          <a:spcPct val="20000"/>
        </a:spcBef>
        <a:spcAft>
          <a:spcPct val="0"/>
        </a:spcAft>
        <a:buClr>
          <a:schemeClr val="tx2"/>
        </a:buClr>
        <a:buSzPct val="100000"/>
        <a:buChar char="•"/>
        <a:defRPr sz="2000">
          <a:solidFill>
            <a:schemeClr val="tx1"/>
          </a:solidFill>
          <a:effectLst>
            <a:outerShdw blurRad="38100" dist="38100" dir="2700000" algn="tl">
              <a:srgbClr val="FFFFFF"/>
            </a:outerShdw>
          </a:effectLst>
          <a:latin typeface="+mn-lt"/>
        </a:defRPr>
      </a:lvl7pPr>
      <a:lvl8pPr marL="3429000" indent="-228600" algn="l" rtl="0" eaLnBrk="0" fontAlgn="base" hangingPunct="0">
        <a:spcBef>
          <a:spcPct val="20000"/>
        </a:spcBef>
        <a:spcAft>
          <a:spcPct val="0"/>
        </a:spcAft>
        <a:buClr>
          <a:schemeClr val="tx2"/>
        </a:buClr>
        <a:buSzPct val="100000"/>
        <a:buChar char="•"/>
        <a:defRPr sz="2000">
          <a:solidFill>
            <a:schemeClr val="tx1"/>
          </a:solidFill>
          <a:effectLst>
            <a:outerShdw blurRad="38100" dist="38100" dir="2700000" algn="tl">
              <a:srgbClr val="FFFFFF"/>
            </a:outerShdw>
          </a:effectLst>
          <a:latin typeface="+mn-lt"/>
        </a:defRPr>
      </a:lvl8pPr>
      <a:lvl9pPr marL="3886200" indent="-228600" algn="l" rtl="0" eaLnBrk="0" fontAlgn="base" hangingPunct="0">
        <a:spcBef>
          <a:spcPct val="20000"/>
        </a:spcBef>
        <a:spcAft>
          <a:spcPct val="0"/>
        </a:spcAft>
        <a:buClr>
          <a:schemeClr val="tx2"/>
        </a:buClr>
        <a:buSzPct val="100000"/>
        <a:buChar char="•"/>
        <a:defRPr sz="2000">
          <a:solidFill>
            <a:schemeClr val="tx1"/>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arget="../media/image3.jpeg" Type="http://schemas.openxmlformats.org/officeDocument/2006/relationships/image"/><Relationship Id="rId2" Target="../notesSlides/notesSlide20.xml" Type="http://schemas.openxmlformats.org/officeDocument/2006/relationships/notesSlide"/><Relationship Id="rId1" Target="../slideLayouts/slideLayout2.xml" Type="http://schemas.openxmlformats.org/officeDocument/2006/relationships/slideLayout"/></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arget="../media/image4.jpeg" Type="http://schemas.openxmlformats.org/officeDocument/2006/relationships/image"/><Relationship Id="rId2" Target="../notesSlides/notesSlide23.xml" Type="http://schemas.openxmlformats.org/officeDocument/2006/relationships/notesSlide"/><Relationship Id="rId1" Target="../slideLayouts/slideLayout2.xml" Type="http://schemas.openxmlformats.org/officeDocument/2006/relationships/slideLayout"/></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hyperlink" Target="mailto:IARC@allianz.de" TargetMode="External"/><Relationship Id="rId4" Type="http://schemas.openxmlformats.org/officeDocument/2006/relationships/hyperlink" Target="http://www.iarcplan.org/"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hyperlink" Target="http://www.iarcplan.org/" TargetMode="External"/><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IARC Benefit Plans</a:t>
            </a:r>
          </a:p>
        </p:txBody>
      </p:sp>
      <p:sp>
        <p:nvSpPr>
          <p:cNvPr id="3" name="Subtitle 2"/>
          <p:cNvSpPr>
            <a:spLocks noGrp="1"/>
          </p:cNvSpPr>
          <p:nvPr>
            <p:ph type="subTitle" idx="1"/>
          </p:nvPr>
        </p:nvSpPr>
        <p:spPr/>
        <p:txBody>
          <a:bodyPr/>
          <a:lstStyle/>
          <a:p>
            <a:r>
              <a:rPr lang="en-US" dirty="0"/>
              <a:t>World Vegetable Center</a:t>
            </a:r>
          </a:p>
          <a:p>
            <a:endParaRPr lang="en-US" dirty="0"/>
          </a:p>
          <a:p>
            <a:r>
              <a:rPr lang="en-US" dirty="0"/>
              <a:t>14 June 2018</a:t>
            </a:r>
          </a:p>
        </p:txBody>
      </p:sp>
    </p:spTree>
    <p:extLst>
      <p:ext uri="{BB962C8B-B14F-4D97-AF65-F5344CB8AC3E}">
        <p14:creationId xmlns:p14="http://schemas.microsoft.com/office/powerpoint/2010/main" val="2030569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Basic Concepts of Investing</a:t>
            </a:r>
          </a:p>
        </p:txBody>
      </p:sp>
      <p:sp>
        <p:nvSpPr>
          <p:cNvPr id="3" name="Subtitle 2"/>
          <p:cNvSpPr>
            <a:spLocks noGrp="1"/>
          </p:cNvSpPr>
          <p:nvPr>
            <p:ph type="subTitle" idx="1"/>
          </p:nvPr>
        </p:nvSpPr>
        <p:spPr/>
        <p:txBody>
          <a:bodyPr/>
          <a:lstStyle/>
          <a:p>
            <a:endParaRPr lang="en-US" dirty="0"/>
          </a:p>
          <a:p>
            <a:endParaRPr lang="en-US" dirty="0"/>
          </a:p>
        </p:txBody>
      </p:sp>
    </p:spTree>
    <p:extLst>
      <p:ext uri="{BB962C8B-B14F-4D97-AF65-F5344CB8AC3E}">
        <p14:creationId xmlns:p14="http://schemas.microsoft.com/office/powerpoint/2010/main" val="1440099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Questions</a:t>
            </a:r>
          </a:p>
        </p:txBody>
      </p:sp>
      <p:sp>
        <p:nvSpPr>
          <p:cNvPr id="3" name="Content Placeholder 2"/>
          <p:cNvSpPr>
            <a:spLocks noGrp="1"/>
          </p:cNvSpPr>
          <p:nvPr>
            <p:ph idx="1"/>
          </p:nvPr>
        </p:nvSpPr>
        <p:spPr/>
        <p:txBody>
          <a:bodyPr>
            <a:normAutofit fontScale="92500" lnSpcReduction="10000"/>
          </a:bodyPr>
          <a:lstStyle/>
          <a:p>
            <a:r>
              <a:rPr lang="en-US" dirty="0"/>
              <a:t>Why should I invest?</a:t>
            </a:r>
          </a:p>
          <a:p>
            <a:r>
              <a:rPr lang="en-US" dirty="0"/>
              <a:t>How much do I need to invest?</a:t>
            </a:r>
          </a:p>
          <a:p>
            <a:r>
              <a:rPr lang="en-US" dirty="0"/>
              <a:t>Why buy a bond?</a:t>
            </a:r>
          </a:p>
          <a:p>
            <a:r>
              <a:rPr lang="en-US" dirty="0"/>
              <a:t>Why buy a stock?</a:t>
            </a:r>
          </a:p>
          <a:p>
            <a:r>
              <a:rPr lang="en-US" dirty="0"/>
              <a:t>What are the best investments for me?</a:t>
            </a:r>
          </a:p>
          <a:p>
            <a:r>
              <a:rPr lang="en-US" dirty="0"/>
              <a:t>What are the risks?</a:t>
            </a:r>
          </a:p>
          <a:p>
            <a:r>
              <a:rPr lang="en-US" dirty="0"/>
              <a:t>How do you reduce risk?</a:t>
            </a:r>
          </a:p>
          <a:p>
            <a:r>
              <a:rPr lang="en-US" dirty="0"/>
              <a:t>Why buy mutual funds?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Should I Invest?</a:t>
            </a:r>
          </a:p>
        </p:txBody>
      </p:sp>
      <p:sp>
        <p:nvSpPr>
          <p:cNvPr id="3" name="Content Placeholder 2"/>
          <p:cNvSpPr>
            <a:spLocks noGrp="1"/>
          </p:cNvSpPr>
          <p:nvPr>
            <p:ph idx="1"/>
          </p:nvPr>
        </p:nvSpPr>
        <p:spPr/>
        <p:txBody>
          <a:bodyPr/>
          <a:lstStyle/>
          <a:p>
            <a:r>
              <a:rPr lang="en-US" dirty="0"/>
              <a:t>In general, an individual invests to create wealth for a home, a child’s education, or retirement. </a:t>
            </a:r>
          </a:p>
          <a:p>
            <a:r>
              <a:rPr lang="en-US" b="1" i="1" dirty="0"/>
              <a:t>The purpose of the IARC Retirement Plan is to provide a vehicle that allows you to accrue financial resources so you can leave your job at retirement and still live comfortably while not working.</a:t>
            </a:r>
          </a:p>
        </p:txBody>
      </p:sp>
    </p:spTree>
    <p:extLst>
      <p:ext uri="{BB962C8B-B14F-4D97-AF65-F5344CB8AC3E}">
        <p14:creationId xmlns:p14="http://schemas.microsoft.com/office/powerpoint/2010/main" val="3986474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is wealth created?</a:t>
            </a:r>
          </a:p>
        </p:txBody>
      </p:sp>
      <p:sp>
        <p:nvSpPr>
          <p:cNvPr id="3" name="Content Placeholder 2"/>
          <p:cNvSpPr>
            <a:spLocks noGrp="1"/>
          </p:cNvSpPr>
          <p:nvPr>
            <p:ph idx="1"/>
          </p:nvPr>
        </p:nvSpPr>
        <p:spPr/>
        <p:txBody>
          <a:bodyPr/>
          <a:lstStyle/>
          <a:p>
            <a:r>
              <a:rPr lang="en-US" dirty="0"/>
              <a:t>Wealth (the accumulation of financial resources) is created when:</a:t>
            </a:r>
          </a:p>
          <a:p>
            <a:pPr lvl="1"/>
            <a:r>
              <a:rPr lang="en-US" dirty="0"/>
              <a:t>Your money earns money</a:t>
            </a:r>
          </a:p>
          <a:p>
            <a:pPr lvl="1"/>
            <a:r>
              <a:rPr lang="en-US" dirty="0"/>
              <a:t>You buy something with your money that could increase in value</a:t>
            </a:r>
          </a:p>
          <a:p>
            <a:endParaRPr lang="en-US" dirty="0"/>
          </a:p>
          <a:p>
            <a:endParaRPr lang="en-US" dirty="0"/>
          </a:p>
        </p:txBody>
      </p:sp>
    </p:spTree>
    <p:extLst>
      <p:ext uri="{BB962C8B-B14F-4D97-AF65-F5344CB8AC3E}">
        <p14:creationId xmlns:p14="http://schemas.microsoft.com/office/powerpoint/2010/main" val="154157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Money Earns Money</a:t>
            </a:r>
          </a:p>
        </p:txBody>
      </p:sp>
      <p:sp>
        <p:nvSpPr>
          <p:cNvPr id="3" name="Content Placeholder 2"/>
          <p:cNvSpPr>
            <a:spLocks noGrp="1"/>
          </p:cNvSpPr>
          <p:nvPr>
            <p:ph idx="1"/>
          </p:nvPr>
        </p:nvSpPr>
        <p:spPr/>
        <p:txBody>
          <a:bodyPr/>
          <a:lstStyle/>
          <a:p>
            <a:r>
              <a:rPr lang="en-US" dirty="0"/>
              <a:t>Someone pays you to use your money for a period of time. For example:</a:t>
            </a:r>
          </a:p>
          <a:p>
            <a:pPr lvl="1"/>
            <a:r>
              <a:rPr lang="en-US" dirty="0"/>
              <a:t>A bank will pay you interest on a savings account so it can loan your money to someone else at a higher rate</a:t>
            </a:r>
          </a:p>
          <a:p>
            <a:pPr lvl="1"/>
            <a:r>
              <a:rPr lang="en-US" dirty="0"/>
              <a:t>A corporation will pay you dividends on a share of stock so it can invest in its operations </a:t>
            </a:r>
          </a:p>
        </p:txBody>
      </p:sp>
    </p:spTree>
    <p:extLst>
      <p:ext uri="{BB962C8B-B14F-4D97-AF65-F5344CB8AC3E}">
        <p14:creationId xmlns:p14="http://schemas.microsoft.com/office/powerpoint/2010/main" val="2239415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Buy Low, Sell High</a:t>
            </a:r>
          </a:p>
        </p:txBody>
      </p:sp>
      <p:sp>
        <p:nvSpPr>
          <p:cNvPr id="3" name="Content Placeholder 2"/>
          <p:cNvSpPr>
            <a:spLocks noGrp="1"/>
          </p:cNvSpPr>
          <p:nvPr>
            <p:ph idx="1"/>
          </p:nvPr>
        </p:nvSpPr>
        <p:spPr/>
        <p:txBody>
          <a:bodyPr/>
          <a:lstStyle/>
          <a:p>
            <a:r>
              <a:rPr lang="en-US" dirty="0"/>
              <a:t>You buy something that you hope will increase in value over time.  When you need your money back, you sell it hoping someone else will pay you more for it. For example:</a:t>
            </a:r>
          </a:p>
          <a:p>
            <a:pPr lvl="1"/>
            <a:r>
              <a:rPr lang="en-US" dirty="0"/>
              <a:t>Real estate </a:t>
            </a:r>
          </a:p>
          <a:p>
            <a:pPr lvl="1"/>
            <a:r>
              <a:rPr lang="en-US" dirty="0"/>
              <a:t>Gold</a:t>
            </a:r>
          </a:p>
          <a:p>
            <a:pPr lvl="1"/>
            <a:r>
              <a:rPr lang="en-US" dirty="0"/>
              <a:t>Stocks</a:t>
            </a:r>
          </a:p>
        </p:txBody>
      </p:sp>
    </p:spTree>
    <p:extLst>
      <p:ext uri="{BB962C8B-B14F-4D97-AF65-F5344CB8AC3E}">
        <p14:creationId xmlns:p14="http://schemas.microsoft.com/office/powerpoint/2010/main" val="1090307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much do I need to invest?</a:t>
            </a:r>
          </a:p>
        </p:txBody>
      </p:sp>
      <p:sp>
        <p:nvSpPr>
          <p:cNvPr id="3" name="Content Placeholder 2"/>
          <p:cNvSpPr>
            <a:spLocks noGrp="1"/>
          </p:cNvSpPr>
          <p:nvPr>
            <p:ph idx="1"/>
          </p:nvPr>
        </p:nvSpPr>
        <p:spPr/>
        <p:txBody>
          <a:bodyPr/>
          <a:lstStyle/>
          <a:p>
            <a:r>
              <a:rPr lang="en-US" dirty="0"/>
              <a:t>Very little because small investments can add up to a big sum of money over time.</a:t>
            </a:r>
          </a:p>
          <a:p>
            <a:r>
              <a:rPr lang="en-US" dirty="0"/>
              <a:t>The Power of Compounding</a:t>
            </a:r>
          </a:p>
          <a:p>
            <a:pPr lvl="1"/>
            <a:r>
              <a:rPr lang="en-US" dirty="0"/>
              <a:t>You earn interest on the money you invest, and then you earn interest on the prior interest earned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685800" y="2172478"/>
            <a:ext cx="3810000" cy="3732244"/>
          </a:xfrm>
        </p:spPr>
      </p:pic>
      <p:sp>
        <p:nvSpPr>
          <p:cNvPr id="4" name="Content Placeholder 3"/>
          <p:cNvSpPr>
            <a:spLocks noGrp="1"/>
          </p:cNvSpPr>
          <p:nvPr>
            <p:ph sz="half" idx="2"/>
          </p:nvPr>
        </p:nvSpPr>
        <p:spPr/>
        <p:txBody>
          <a:bodyPr/>
          <a:lstStyle/>
          <a:p>
            <a:pPr marL="0" indent="0" algn="ctr">
              <a:buNone/>
            </a:pPr>
            <a:endParaRPr lang="en-US" sz="3600" b="1" i="1" dirty="0"/>
          </a:p>
          <a:p>
            <a:pPr marL="0" indent="0" algn="ctr">
              <a:buNone/>
            </a:pPr>
            <a:r>
              <a:rPr lang="en-US" sz="3600" b="1" i="1" dirty="0"/>
              <a:t>“Compound interest is the most important invention in all of human history.”</a:t>
            </a:r>
            <a:r>
              <a:rPr lang="en-US" sz="3600" b="1" dirty="0"/>
              <a:t> </a:t>
            </a:r>
          </a:p>
          <a:p>
            <a:pPr marL="0" indent="0" algn="r">
              <a:buNone/>
            </a:pPr>
            <a:r>
              <a:rPr lang="en-US" dirty="0"/>
              <a:t>–Albert Einstein</a:t>
            </a:r>
          </a:p>
          <a:p>
            <a:endParaRPr lang="en-US" dirty="0"/>
          </a:p>
        </p:txBody>
      </p:sp>
    </p:spTree>
    <p:extLst>
      <p:ext uri="{BB962C8B-B14F-4D97-AF65-F5344CB8AC3E}">
        <p14:creationId xmlns:p14="http://schemas.microsoft.com/office/powerpoint/2010/main" val="1555343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 of Compounding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7442205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 of Compounding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552123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609600"/>
            <a:ext cx="7772400" cy="914400"/>
          </a:xfrm>
        </p:spPr>
        <p:txBody>
          <a:bodyPr anchor="t"/>
          <a:lstStyle/>
          <a:p>
            <a:r>
              <a:rPr lang="en-US" dirty="0"/>
              <a:t>Today’s Topics</a:t>
            </a:r>
            <a:br>
              <a:rPr lang="en-US" dirty="0"/>
            </a:br>
            <a:endParaRPr lang="en-US" dirty="0"/>
          </a:p>
        </p:txBody>
      </p:sp>
      <p:sp>
        <p:nvSpPr>
          <p:cNvPr id="3" name="Content Placeholder 2"/>
          <p:cNvSpPr>
            <a:spLocks noGrp="1"/>
          </p:cNvSpPr>
          <p:nvPr>
            <p:ph idx="1"/>
          </p:nvPr>
        </p:nvSpPr>
        <p:spPr>
          <a:xfrm>
            <a:off x="685800" y="1295400"/>
            <a:ext cx="7772400" cy="4876800"/>
          </a:xfrm>
        </p:spPr>
        <p:txBody>
          <a:bodyPr/>
          <a:lstStyle/>
          <a:p>
            <a:pPr>
              <a:defRPr/>
            </a:pPr>
            <a:r>
              <a:rPr lang="en-US" dirty="0"/>
              <a:t>About AIARC</a:t>
            </a:r>
          </a:p>
          <a:p>
            <a:pPr>
              <a:defRPr/>
            </a:pPr>
            <a:r>
              <a:rPr lang="en-US" dirty="0"/>
              <a:t>Retirement Plan</a:t>
            </a:r>
          </a:p>
          <a:p>
            <a:pPr lvl="1">
              <a:defRPr/>
            </a:pPr>
            <a:r>
              <a:rPr lang="en-US" dirty="0"/>
              <a:t>Basics of Investing </a:t>
            </a:r>
          </a:p>
          <a:p>
            <a:pPr lvl="1">
              <a:defRPr/>
            </a:pPr>
            <a:r>
              <a:rPr lang="en-US" dirty="0"/>
              <a:t>International Plan</a:t>
            </a:r>
          </a:p>
          <a:p>
            <a:pPr lvl="1">
              <a:defRPr/>
            </a:pPr>
            <a:r>
              <a:rPr lang="en-US" dirty="0"/>
              <a:t>U.S. Plan</a:t>
            </a:r>
          </a:p>
          <a:p>
            <a:pPr>
              <a:defRPr/>
            </a:pPr>
            <a:r>
              <a:rPr lang="en-US" dirty="0"/>
              <a:t>Insurance</a:t>
            </a:r>
          </a:p>
          <a:p>
            <a:pPr lvl="1">
              <a:defRPr/>
            </a:pPr>
            <a:r>
              <a:rPr lang="en-US" dirty="0"/>
              <a:t>Medical &amp; Evacuation</a:t>
            </a:r>
          </a:p>
          <a:p>
            <a:pPr lvl="1">
              <a:defRPr/>
            </a:pPr>
            <a:r>
              <a:rPr lang="en-US" dirty="0"/>
              <a:t>Death &amp; Disability</a:t>
            </a:r>
          </a:p>
          <a:p>
            <a:pPr lvl="1">
              <a:defRPr/>
            </a:pPr>
            <a:r>
              <a:rPr lang="en-US" dirty="0"/>
              <a:t>How your Insurance Works - Sample Scenarios</a:t>
            </a:r>
          </a:p>
          <a:p>
            <a:pPr marL="457200" lvl="1" indent="0">
              <a:buNone/>
              <a:defRPr/>
            </a:pPr>
            <a:endParaRPr lang="en-US" dirty="0"/>
          </a:p>
          <a:p>
            <a:pPr>
              <a:defRPr/>
            </a:pPr>
            <a:endParaRPr lang="en-US" dirty="0"/>
          </a:p>
        </p:txBody>
      </p:sp>
    </p:spTree>
    <p:extLst>
      <p:ext uri="{BB962C8B-B14F-4D97-AF65-F5344CB8AC3E}">
        <p14:creationId xmlns:p14="http://schemas.microsoft.com/office/powerpoint/2010/main" val="21610707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Investment Asset Classes</a:t>
            </a:r>
          </a:p>
        </p:txBody>
      </p:sp>
      <p:sp>
        <p:nvSpPr>
          <p:cNvPr id="3" name="Content Placeholder 2"/>
          <p:cNvSpPr>
            <a:spLocks noGrp="1"/>
          </p:cNvSpPr>
          <p:nvPr>
            <p:ph idx="1"/>
          </p:nvPr>
        </p:nvSpPr>
        <p:spPr/>
        <p:txBody>
          <a:bodyPr/>
          <a:lstStyle/>
          <a:p>
            <a:r>
              <a:rPr lang="en-US" dirty="0"/>
              <a:t>In general, there are three primary asset classes:</a:t>
            </a:r>
          </a:p>
          <a:p>
            <a:pPr lvl="1"/>
            <a:r>
              <a:rPr lang="en-US" dirty="0"/>
              <a:t>Cash </a:t>
            </a:r>
          </a:p>
          <a:p>
            <a:pPr lvl="1"/>
            <a:r>
              <a:rPr lang="en-US" dirty="0"/>
              <a:t>Bonds</a:t>
            </a:r>
          </a:p>
          <a:p>
            <a:pPr lvl="1"/>
            <a:r>
              <a:rPr lang="en-US" dirty="0"/>
              <a:t>Stocks</a:t>
            </a:r>
          </a:p>
        </p:txBody>
      </p:sp>
    </p:spTree>
    <p:extLst>
      <p:ext uri="{BB962C8B-B14F-4D97-AF65-F5344CB8AC3E}">
        <p14:creationId xmlns:p14="http://schemas.microsoft.com/office/powerpoint/2010/main" val="2188689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Bonds</a:t>
            </a:r>
          </a:p>
        </p:txBody>
      </p:sp>
      <p:sp>
        <p:nvSpPr>
          <p:cNvPr id="3" name="Content Placeholder 2"/>
          <p:cNvSpPr>
            <a:spLocks noGrp="1"/>
          </p:cNvSpPr>
          <p:nvPr>
            <p:ph idx="1"/>
          </p:nvPr>
        </p:nvSpPr>
        <p:spPr/>
        <p:txBody>
          <a:bodyPr/>
          <a:lstStyle/>
          <a:p>
            <a:r>
              <a:rPr lang="en-US" dirty="0"/>
              <a:t>A bond is a loan. </a:t>
            </a:r>
          </a:p>
          <a:p>
            <a:r>
              <a:rPr lang="en-US" dirty="0"/>
              <a:t>When you buy a bond, you become a lender to a corporation or government (borrowers).</a:t>
            </a:r>
          </a:p>
          <a:p>
            <a:r>
              <a:rPr lang="en-US" dirty="0"/>
              <a:t>Corporations and governments raise money from investors by issuing bonds for capital projects, financing debt, and cash flow.</a:t>
            </a:r>
          </a:p>
          <a:p>
            <a:endParaRPr lang="en-US" dirty="0"/>
          </a:p>
          <a:p>
            <a:endParaRPr lang="en-US" dirty="0"/>
          </a:p>
          <a:p>
            <a:endParaRPr lang="en-US" dirty="0"/>
          </a:p>
        </p:txBody>
      </p:sp>
    </p:spTree>
    <p:extLst>
      <p:ext uri="{BB962C8B-B14F-4D97-AF65-F5344CB8AC3E}">
        <p14:creationId xmlns:p14="http://schemas.microsoft.com/office/powerpoint/2010/main" val="3240847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buy a bond?</a:t>
            </a:r>
          </a:p>
        </p:txBody>
      </p:sp>
      <p:sp>
        <p:nvSpPr>
          <p:cNvPr id="3" name="Content Placeholder 2"/>
          <p:cNvSpPr>
            <a:spLocks noGrp="1"/>
          </p:cNvSpPr>
          <p:nvPr>
            <p:ph idx="1"/>
          </p:nvPr>
        </p:nvSpPr>
        <p:spPr/>
        <p:txBody>
          <a:bodyPr/>
          <a:lstStyle/>
          <a:p>
            <a:r>
              <a:rPr lang="en-US" dirty="0"/>
              <a:t>When you (the investor) buy a bond, you are lending to the issuer (the borrower) who promises to pay you a specified rate of interest during the life of the bond and to repay the principal when the bond matures. </a:t>
            </a:r>
          </a:p>
          <a:p>
            <a:r>
              <a:rPr lang="en-US" dirty="0"/>
              <a:t>In general, you buy a bond to:</a:t>
            </a:r>
          </a:p>
          <a:p>
            <a:pPr lvl="1"/>
            <a:r>
              <a:rPr lang="en-US" dirty="0"/>
              <a:t>Receive a predictable income stream</a:t>
            </a:r>
          </a:p>
          <a:p>
            <a:pPr lvl="1"/>
            <a:r>
              <a:rPr lang="en-US" dirty="0"/>
              <a:t>Preserve the principal investment </a:t>
            </a:r>
          </a:p>
          <a:p>
            <a:pPr>
              <a:buNone/>
            </a:pPr>
            <a:endParaRPr lang="en-US" dirty="0"/>
          </a:p>
        </p:txBody>
      </p:sp>
    </p:spTree>
    <p:extLst>
      <p:ext uri="{BB962C8B-B14F-4D97-AF65-F5344CB8AC3E}">
        <p14:creationId xmlns:p14="http://schemas.microsoft.com/office/powerpoint/2010/main" val="3240847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Stocks</a:t>
            </a:r>
          </a:p>
        </p:txBody>
      </p:sp>
      <p:sp>
        <p:nvSpPr>
          <p:cNvPr id="3" name="Content Placeholder 2"/>
          <p:cNvSpPr>
            <a:spLocks noGrp="1"/>
          </p:cNvSpPr>
          <p:nvPr>
            <p:ph idx="1"/>
          </p:nvPr>
        </p:nvSpPr>
        <p:spPr/>
        <p:txBody>
          <a:bodyPr>
            <a:normAutofit/>
          </a:bodyPr>
          <a:lstStyle/>
          <a:p>
            <a:r>
              <a:rPr lang="en-US" dirty="0"/>
              <a:t>A stock is a receipt of ownership.</a:t>
            </a:r>
          </a:p>
          <a:p>
            <a:r>
              <a:rPr lang="en-US" dirty="0"/>
              <a:t>Corporations issue stocks to investors so they can raise funds to: </a:t>
            </a:r>
          </a:p>
          <a:p>
            <a:pPr lvl="1"/>
            <a:r>
              <a:rPr lang="en-US" dirty="0"/>
              <a:t>Pay off debt</a:t>
            </a:r>
          </a:p>
          <a:p>
            <a:pPr lvl="1"/>
            <a:r>
              <a:rPr lang="en-US" dirty="0"/>
              <a:t>Launch new products</a:t>
            </a:r>
          </a:p>
          <a:p>
            <a:pPr lvl="1"/>
            <a:r>
              <a:rPr lang="en-US" dirty="0"/>
              <a:t>Expand into new markets</a:t>
            </a:r>
          </a:p>
          <a:p>
            <a:pPr lvl="1"/>
            <a:r>
              <a:rPr lang="en-US" dirty="0"/>
              <a:t>Enlarge facilities or build new ones</a:t>
            </a:r>
          </a:p>
        </p:txBody>
      </p:sp>
    </p:spTree>
    <p:extLst>
      <p:ext uri="{BB962C8B-B14F-4D97-AF65-F5344CB8AC3E}">
        <p14:creationId xmlns:p14="http://schemas.microsoft.com/office/powerpoint/2010/main" val="25849953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buy a stock?</a:t>
            </a:r>
          </a:p>
        </p:txBody>
      </p:sp>
      <p:sp>
        <p:nvSpPr>
          <p:cNvPr id="3" name="Content Placeholder 2"/>
          <p:cNvSpPr>
            <a:spLocks noGrp="1"/>
          </p:cNvSpPr>
          <p:nvPr>
            <p:ph idx="1"/>
          </p:nvPr>
        </p:nvSpPr>
        <p:spPr/>
        <p:txBody>
          <a:bodyPr/>
          <a:lstStyle/>
          <a:p>
            <a:r>
              <a:rPr lang="en-US" dirty="0"/>
              <a:t>When an investor purchases a stock, he or she becomes a proportional owner of the company.</a:t>
            </a:r>
          </a:p>
          <a:p>
            <a:r>
              <a:rPr lang="en-US" dirty="0"/>
              <a:t> In general, you buy a stock for:</a:t>
            </a:r>
          </a:p>
          <a:p>
            <a:pPr lvl="1"/>
            <a:r>
              <a:rPr lang="en-US" dirty="0"/>
              <a:t>Capital appreciation (buy low, sell high)</a:t>
            </a:r>
          </a:p>
          <a:p>
            <a:pPr lvl="1"/>
            <a:r>
              <a:rPr lang="en-US" dirty="0"/>
              <a:t>Dividend payments (your money earns money)</a:t>
            </a:r>
          </a:p>
        </p:txBody>
      </p:sp>
    </p:spTree>
    <p:extLst>
      <p:ext uri="{BB962C8B-B14F-4D97-AF65-F5344CB8AC3E}">
        <p14:creationId xmlns:p14="http://schemas.microsoft.com/office/powerpoint/2010/main" val="6815710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What are the best investments for me?</a:t>
            </a:r>
          </a:p>
        </p:txBody>
      </p:sp>
      <p:sp>
        <p:nvSpPr>
          <p:cNvPr id="3" name="Content Placeholder 2"/>
          <p:cNvSpPr>
            <a:spLocks noGrp="1"/>
          </p:cNvSpPr>
          <p:nvPr>
            <p:ph idx="1"/>
          </p:nvPr>
        </p:nvSpPr>
        <p:spPr/>
        <p:txBody>
          <a:bodyPr/>
          <a:lstStyle/>
          <a:p>
            <a:r>
              <a:rPr lang="en-US" dirty="0"/>
              <a:t>The answer depends on your personal Risk Tolerance and your investment Time Horizon</a:t>
            </a:r>
          </a:p>
          <a:p>
            <a:pPr lvl="1"/>
            <a:r>
              <a:rPr lang="en-US" dirty="0"/>
              <a:t>Risk Tolerance is your willingness to lose some or all of your original investment in exchange for potentially greater returns.</a:t>
            </a:r>
          </a:p>
          <a:p>
            <a:pPr lvl="1"/>
            <a:r>
              <a:rPr lang="en-US" dirty="0"/>
              <a:t>Time horizon is the number of months, years,  or decades that you have to keep your savings invested.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Risk and Reward</a:t>
            </a:r>
          </a:p>
        </p:txBody>
      </p:sp>
      <p:sp>
        <p:nvSpPr>
          <p:cNvPr id="3" name="Content Placeholder 2"/>
          <p:cNvSpPr>
            <a:spLocks noGrp="1"/>
          </p:cNvSpPr>
          <p:nvPr>
            <p:ph idx="1"/>
          </p:nvPr>
        </p:nvSpPr>
        <p:spPr/>
        <p:txBody>
          <a:bodyPr>
            <a:normAutofit/>
          </a:bodyPr>
          <a:lstStyle/>
          <a:p>
            <a:r>
              <a:rPr lang="en-US" dirty="0"/>
              <a:t>In finance, risk refers to the degree of uncertainty about the rate of return on an asset and the potential harm that could arise when financial returns are not what the investor expected.</a:t>
            </a:r>
          </a:p>
          <a:p>
            <a:r>
              <a:rPr lang="en-US" dirty="0"/>
              <a:t>In general, an investor requires a higher return to compensate for taking a higher risk.</a:t>
            </a:r>
          </a:p>
        </p:txBody>
      </p:sp>
    </p:spTree>
    <p:extLst>
      <p:ext uri="{BB962C8B-B14F-4D97-AF65-F5344CB8AC3E}">
        <p14:creationId xmlns:p14="http://schemas.microsoft.com/office/powerpoint/2010/main" val="14945982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838200"/>
          </a:xfrm>
        </p:spPr>
        <p:txBody>
          <a:bodyPr/>
          <a:lstStyle/>
          <a:p>
            <a:r>
              <a:rPr lang="en-US" dirty="0"/>
              <a:t>Risk &amp; Reward</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95400" y="1524000"/>
            <a:ext cx="6949759" cy="4724400"/>
          </a:xfrm>
        </p:spPr>
      </p:pic>
    </p:spTree>
    <p:extLst>
      <p:ext uri="{BB962C8B-B14F-4D97-AF65-F5344CB8AC3E}">
        <p14:creationId xmlns:p14="http://schemas.microsoft.com/office/powerpoint/2010/main" val="12625319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&amp; Reward</a:t>
            </a:r>
          </a:p>
        </p:txBody>
      </p:sp>
      <p:sp>
        <p:nvSpPr>
          <p:cNvPr id="3" name="Content Placeholder 2"/>
          <p:cNvSpPr>
            <a:spLocks noGrp="1"/>
          </p:cNvSpPr>
          <p:nvPr>
            <p:ph idx="1"/>
          </p:nvPr>
        </p:nvSpPr>
        <p:spPr>
          <a:xfrm>
            <a:off x="685800" y="1752600"/>
            <a:ext cx="7772400" cy="4114800"/>
          </a:xfrm>
        </p:spPr>
        <p:txBody>
          <a:bodyPr>
            <a:noAutofit/>
          </a:bodyPr>
          <a:lstStyle/>
          <a:p>
            <a:r>
              <a:rPr lang="en-US" dirty="0"/>
              <a:t>Stocks have the potential for the highest returns but also have the greatest risk. The volatility of stocks makes them a very risky investment in the short-term.</a:t>
            </a:r>
          </a:p>
          <a:p>
            <a:r>
              <a:rPr lang="en-US" dirty="0"/>
              <a:t>Bonds are generally less volatile than stocks and offer more modest returns, but bonds offer higher returns than money market funds.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Risk &amp; Reward</a:t>
            </a:r>
            <a:br>
              <a:rPr lang="en-US" dirty="0"/>
            </a:br>
            <a:endParaRPr lang="en-US" dirty="0"/>
          </a:p>
        </p:txBody>
      </p:sp>
      <p:sp>
        <p:nvSpPr>
          <p:cNvPr id="3" name="Content Placeholder 2"/>
          <p:cNvSpPr>
            <a:spLocks noGrp="1"/>
          </p:cNvSpPr>
          <p:nvPr>
            <p:ph idx="1"/>
          </p:nvPr>
        </p:nvSpPr>
        <p:spPr>
          <a:xfrm>
            <a:off x="685800" y="1752600"/>
            <a:ext cx="7772400" cy="4114800"/>
          </a:xfrm>
        </p:spPr>
        <p:txBody>
          <a:bodyPr>
            <a:noAutofit/>
          </a:bodyPr>
          <a:lstStyle/>
          <a:p>
            <a:r>
              <a:rPr lang="en-US" dirty="0"/>
              <a:t>Money market funds are a type of mutual fund that invests in high quality short-term (less than 90 days) debt. They pay dividends that reflect short-term interest rates. </a:t>
            </a:r>
          </a:p>
          <a:p>
            <a:r>
              <a:rPr lang="en-US" dirty="0"/>
              <a:t>Money market funds are considered the safest investments of the three asset classes, but offer the lowest returns. The principal concern to investors is inflation risk.</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www.AIARC.org</a:t>
            </a:r>
          </a:p>
        </p:txBody>
      </p:sp>
      <p:sp>
        <p:nvSpPr>
          <p:cNvPr id="3" name="Content Placeholder 2"/>
          <p:cNvSpPr>
            <a:spLocks noGrp="1"/>
          </p:cNvSpPr>
          <p:nvPr>
            <p:ph idx="1"/>
          </p:nvPr>
        </p:nvSpPr>
        <p:spPr/>
        <p:txBody>
          <a:bodyPr/>
          <a:lstStyle/>
          <a:p>
            <a:r>
              <a:rPr lang="en-US" dirty="0"/>
              <a:t>Brochures</a:t>
            </a:r>
          </a:p>
          <a:p>
            <a:r>
              <a:rPr lang="en-US" dirty="0"/>
              <a:t>Instructions</a:t>
            </a:r>
          </a:p>
          <a:p>
            <a:r>
              <a:rPr lang="en-US" dirty="0"/>
              <a:t>Forms</a:t>
            </a:r>
          </a:p>
          <a:p>
            <a:r>
              <a:rPr lang="en-US" dirty="0"/>
              <a:t>Contact information</a:t>
            </a:r>
          </a:p>
          <a:p>
            <a:r>
              <a:rPr lang="en-US" dirty="0"/>
              <a:t>Links to partner (vendor) information</a:t>
            </a:r>
          </a:p>
        </p:txBody>
      </p:sp>
    </p:spTree>
    <p:extLst>
      <p:ext uri="{BB962C8B-B14F-4D97-AF65-F5344CB8AC3E}">
        <p14:creationId xmlns:p14="http://schemas.microsoft.com/office/powerpoint/2010/main" val="30827549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Returns – Past 20 Years</a:t>
            </a:r>
          </a:p>
        </p:txBody>
      </p:sp>
      <p:pic>
        <p:nvPicPr>
          <p:cNvPr id="4" name="Content Placeholder 3" descr="Balance_Figure2.png"/>
          <p:cNvPicPr>
            <a:picLocks noGrp="1" noChangeAspect="1"/>
          </p:cNvPicPr>
          <p:nvPr>
            <p:ph idx="1"/>
          </p:nvPr>
        </p:nvPicPr>
        <p:blipFill>
          <a:blip r:embed="rId3" cstate="print"/>
          <a:stretch>
            <a:fillRect/>
          </a:stretch>
        </p:blipFill>
        <p:spPr>
          <a:xfrm>
            <a:off x="533400" y="1828800"/>
            <a:ext cx="8184526" cy="4267200"/>
          </a:xfr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the risks?</a:t>
            </a:r>
          </a:p>
        </p:txBody>
      </p:sp>
      <p:sp>
        <p:nvSpPr>
          <p:cNvPr id="3" name="Content Placeholder 2"/>
          <p:cNvSpPr>
            <a:spLocks noGrp="1"/>
          </p:cNvSpPr>
          <p:nvPr>
            <p:ph idx="1"/>
          </p:nvPr>
        </p:nvSpPr>
        <p:spPr/>
        <p:txBody>
          <a:bodyPr/>
          <a:lstStyle/>
          <a:p>
            <a:r>
              <a:rPr lang="en-US" dirty="0"/>
              <a:t>Business Risk</a:t>
            </a:r>
          </a:p>
          <a:p>
            <a:r>
              <a:rPr lang="en-US" dirty="0"/>
              <a:t>Market (Volatility) Risk</a:t>
            </a:r>
          </a:p>
          <a:p>
            <a:r>
              <a:rPr lang="en-US" dirty="0"/>
              <a:t>Interest Rate Risk</a:t>
            </a:r>
          </a:p>
          <a:p>
            <a:r>
              <a:rPr lang="en-US" dirty="0"/>
              <a:t>Inflation (purchasing power) Risk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you reduce risk?</a:t>
            </a:r>
          </a:p>
        </p:txBody>
      </p:sp>
      <p:sp>
        <p:nvSpPr>
          <p:cNvPr id="3" name="Content Placeholder 2"/>
          <p:cNvSpPr>
            <a:spLocks noGrp="1"/>
          </p:cNvSpPr>
          <p:nvPr>
            <p:ph idx="1"/>
          </p:nvPr>
        </p:nvSpPr>
        <p:spPr/>
        <p:txBody>
          <a:bodyPr>
            <a:normAutofit lnSpcReduction="10000"/>
          </a:bodyPr>
          <a:lstStyle/>
          <a:p>
            <a:r>
              <a:rPr lang="en-US" dirty="0"/>
              <a:t>Diversify – “Don’t put all your eggs in one basket.”</a:t>
            </a:r>
          </a:p>
          <a:p>
            <a:r>
              <a:rPr lang="en-US" dirty="0"/>
              <a:t>Allocate your investments among different asset classes such as cash, bonds, and stocks.</a:t>
            </a:r>
          </a:p>
          <a:p>
            <a:r>
              <a:rPr lang="en-US" dirty="0"/>
              <a:t>Further allocate your investments within each asset class, i.e., stocks invest in large, small, and global company stocks .</a:t>
            </a:r>
          </a:p>
        </p:txBody>
      </p:sp>
    </p:spTree>
    <p:extLst>
      <p:ext uri="{BB962C8B-B14F-4D97-AF65-F5344CB8AC3E}">
        <p14:creationId xmlns:p14="http://schemas.microsoft.com/office/powerpoint/2010/main" val="27073066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Mutual Fund</a:t>
            </a:r>
          </a:p>
        </p:txBody>
      </p:sp>
      <p:sp>
        <p:nvSpPr>
          <p:cNvPr id="3" name="Content Placeholder 2"/>
          <p:cNvSpPr>
            <a:spLocks noGrp="1"/>
          </p:cNvSpPr>
          <p:nvPr>
            <p:ph idx="1"/>
          </p:nvPr>
        </p:nvSpPr>
        <p:spPr/>
        <p:txBody>
          <a:bodyPr/>
          <a:lstStyle/>
          <a:p>
            <a:r>
              <a:rPr lang="en-US" dirty="0"/>
              <a:t>A mutual fund is a company that pools money from many investors and invests the money in securities such as money markets, bonds, and stocks. Each share represents an investor’s part ownership in the fund</a:t>
            </a:r>
          </a:p>
          <a:p>
            <a:r>
              <a:rPr lang="en-US" dirty="0"/>
              <a:t>A share value will rise or fall as the values of the individual stocks and bonds within the fund rise and fall</a:t>
            </a:r>
          </a:p>
        </p:txBody>
      </p:sp>
    </p:spTree>
    <p:extLst>
      <p:ext uri="{BB962C8B-B14F-4D97-AF65-F5344CB8AC3E}">
        <p14:creationId xmlns:p14="http://schemas.microsoft.com/office/powerpoint/2010/main" val="28269546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buy mutual funds?</a:t>
            </a:r>
          </a:p>
        </p:txBody>
      </p:sp>
      <p:sp>
        <p:nvSpPr>
          <p:cNvPr id="3" name="Content Placeholder 2"/>
          <p:cNvSpPr>
            <a:spLocks noGrp="1"/>
          </p:cNvSpPr>
          <p:nvPr>
            <p:ph idx="1"/>
          </p:nvPr>
        </p:nvSpPr>
        <p:spPr/>
        <p:txBody>
          <a:bodyPr/>
          <a:lstStyle/>
          <a:p>
            <a:r>
              <a:rPr lang="en-US" dirty="0"/>
              <a:t>Affordability</a:t>
            </a:r>
          </a:p>
          <a:p>
            <a:r>
              <a:rPr lang="en-US" dirty="0"/>
              <a:t>Diversification</a:t>
            </a:r>
          </a:p>
          <a:p>
            <a:r>
              <a:rPr lang="en-US" dirty="0"/>
              <a:t>Liquidity</a:t>
            </a:r>
          </a:p>
          <a:p>
            <a:r>
              <a:rPr lang="en-US" dirty="0"/>
              <a:t>Dividend/Interest Payments</a:t>
            </a:r>
          </a:p>
          <a:p>
            <a:r>
              <a:rPr lang="en-US" dirty="0"/>
              <a:t>Appreciation in Share Price</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Mutual Funds</a:t>
            </a:r>
          </a:p>
        </p:txBody>
      </p:sp>
      <p:sp>
        <p:nvSpPr>
          <p:cNvPr id="3" name="Content Placeholder 2"/>
          <p:cNvSpPr>
            <a:spLocks noGrp="1"/>
          </p:cNvSpPr>
          <p:nvPr>
            <p:ph idx="1"/>
          </p:nvPr>
        </p:nvSpPr>
        <p:spPr/>
        <p:txBody>
          <a:bodyPr/>
          <a:lstStyle/>
          <a:p>
            <a:r>
              <a:rPr lang="en-US" dirty="0"/>
              <a:t>Money Market Funds </a:t>
            </a:r>
          </a:p>
          <a:p>
            <a:r>
              <a:rPr lang="en-US" dirty="0"/>
              <a:t>Bond Funds</a:t>
            </a:r>
          </a:p>
          <a:p>
            <a:r>
              <a:rPr lang="en-US" dirty="0"/>
              <a:t>Stock Funds</a:t>
            </a:r>
          </a:p>
          <a:p>
            <a:r>
              <a:rPr lang="en-US" dirty="0"/>
              <a:t>Balanced Funds</a:t>
            </a:r>
          </a:p>
          <a:p>
            <a:r>
              <a:rPr lang="en-US" dirty="0"/>
              <a:t>Lifecycle / Target Date Funds</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Lifecycle / Target Date Funds</a:t>
            </a:r>
          </a:p>
        </p:txBody>
      </p:sp>
      <p:sp>
        <p:nvSpPr>
          <p:cNvPr id="3" name="Content Placeholder 2"/>
          <p:cNvSpPr>
            <a:spLocks noGrp="1"/>
          </p:cNvSpPr>
          <p:nvPr>
            <p:ph idx="1"/>
          </p:nvPr>
        </p:nvSpPr>
        <p:spPr/>
        <p:txBody>
          <a:bodyPr>
            <a:normAutofit lnSpcReduction="10000"/>
          </a:bodyPr>
          <a:lstStyle/>
          <a:p>
            <a:r>
              <a:rPr lang="en-US" dirty="0"/>
              <a:t>Hold a mix of cash, bonds, and stocks.</a:t>
            </a:r>
          </a:p>
          <a:p>
            <a:r>
              <a:rPr lang="en-US" dirty="0"/>
              <a:t>Designed to make investing for retirement more convenient by </a:t>
            </a:r>
            <a:r>
              <a:rPr lang="en-US" u="sng" dirty="0"/>
              <a:t>automatically</a:t>
            </a:r>
            <a:r>
              <a:rPr lang="en-US" dirty="0"/>
              <a:t> changing your asset allocation over time. </a:t>
            </a:r>
          </a:p>
          <a:p>
            <a:r>
              <a:rPr lang="en-US" dirty="0"/>
              <a:t>The fund manager will make all decisions about the allocation of cash, bonds, and stocks for you based on your investment time horizon.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assets should change with changes in risk tolerance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1981200"/>
            <a:ext cx="7391400" cy="4114800"/>
          </a:xfrm>
        </p:spPr>
      </p:pic>
    </p:spTree>
    <p:extLst>
      <p:ext uri="{BB962C8B-B14F-4D97-AF65-F5344CB8AC3E}">
        <p14:creationId xmlns:p14="http://schemas.microsoft.com/office/powerpoint/2010/main" val="5521591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945795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lstStyle/>
          <a:p>
            <a:r>
              <a:rPr lang="en-US" dirty="0"/>
              <a:t>IARC International (Offshore) Retirement Plan</a:t>
            </a:r>
          </a:p>
        </p:txBody>
      </p:sp>
      <p:sp>
        <p:nvSpPr>
          <p:cNvPr id="3" name="Subtitle 2"/>
          <p:cNvSpPr>
            <a:spLocks noGrp="1"/>
          </p:cNvSpPr>
          <p:nvPr>
            <p:ph type="subTitle" idx="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sz="2800" dirty="0">
              <a:effectLst/>
            </a:endParaRPr>
          </a:p>
        </p:txBody>
      </p:sp>
    </p:spTree>
    <p:extLst>
      <p:ext uri="{BB962C8B-B14F-4D97-AF65-F5344CB8AC3E}">
        <p14:creationId xmlns:p14="http://schemas.microsoft.com/office/powerpoint/2010/main" val="1132395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AIARC</a:t>
            </a:r>
          </a:p>
        </p:txBody>
      </p:sp>
      <p:sp>
        <p:nvSpPr>
          <p:cNvPr id="3" name="Content Placeholder 2"/>
          <p:cNvSpPr>
            <a:spLocks noGrp="1"/>
          </p:cNvSpPr>
          <p:nvPr>
            <p:ph idx="1"/>
          </p:nvPr>
        </p:nvSpPr>
        <p:spPr>
          <a:xfrm>
            <a:off x="685800" y="1752600"/>
            <a:ext cx="7772400" cy="4114800"/>
          </a:xfrm>
        </p:spPr>
        <p:txBody>
          <a:bodyPr/>
          <a:lstStyle/>
          <a:p>
            <a:pPr marL="0" indent="0">
              <a:buNone/>
            </a:pPr>
            <a:r>
              <a:rPr lang="en-US" sz="2000" dirty="0"/>
              <a:t>AIARC performs the following centralized management functions on behalf of its member Centers: </a:t>
            </a:r>
          </a:p>
          <a:p>
            <a:r>
              <a:rPr lang="en-US" sz="2000" dirty="0"/>
              <a:t>Disburses $150 million annually for payroll, retirement plan contributions, and insurance premiums;</a:t>
            </a:r>
          </a:p>
          <a:p>
            <a:r>
              <a:rPr lang="en-US" sz="2000" dirty="0"/>
              <a:t>Acts as the administrator and fiduciary for more than $480 million in retirement fund assets divided between a U.S. 403 (b) plan and an offshore plan located in Guernsey; </a:t>
            </a:r>
          </a:p>
          <a:p>
            <a:r>
              <a:rPr lang="en-US" sz="2000" dirty="0"/>
              <a:t>Acts as the administrator and contracting agent for insurance coverage for over 6,700 employees and dependents to include: medical, emergency evacuation, life, long-term disability, accidental death and dismemberment, and business travel accident; and</a:t>
            </a:r>
          </a:p>
          <a:p>
            <a:r>
              <a:rPr lang="en-US" sz="2000" dirty="0"/>
              <a:t>Serves as the paymaster and administrator for payroll services for over 1,500 employees in 83 countries worldwide.</a:t>
            </a:r>
          </a:p>
        </p:txBody>
      </p:sp>
    </p:spTree>
    <p:extLst>
      <p:ext uri="{BB962C8B-B14F-4D97-AF65-F5344CB8AC3E}">
        <p14:creationId xmlns:p14="http://schemas.microsoft.com/office/powerpoint/2010/main" val="11211665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Retirement Plan Topics</a:t>
            </a:r>
          </a:p>
        </p:txBody>
      </p:sp>
      <p:sp>
        <p:nvSpPr>
          <p:cNvPr id="3" name="Content Placeholder 2"/>
          <p:cNvSpPr>
            <a:spLocks noGrp="1"/>
          </p:cNvSpPr>
          <p:nvPr>
            <p:ph idx="1"/>
          </p:nvPr>
        </p:nvSpPr>
        <p:spPr/>
        <p:txBody>
          <a:bodyPr/>
          <a:lstStyle/>
          <a:p>
            <a:r>
              <a:rPr lang="en-US" dirty="0"/>
              <a:t>Plan Structure</a:t>
            </a:r>
          </a:p>
          <a:p>
            <a:pPr lvl="1"/>
            <a:r>
              <a:rPr lang="en-US" dirty="0"/>
              <a:t>Eligibility / Contributions</a:t>
            </a:r>
          </a:p>
          <a:p>
            <a:pPr lvl="1"/>
            <a:r>
              <a:rPr lang="en-US" dirty="0"/>
              <a:t>Custodial Account / Oversight </a:t>
            </a:r>
          </a:p>
          <a:p>
            <a:r>
              <a:rPr lang="en-US" dirty="0"/>
              <a:t>Investment Fund Options</a:t>
            </a:r>
          </a:p>
          <a:p>
            <a:pPr lvl="1"/>
            <a:r>
              <a:rPr lang="en-US" dirty="0"/>
              <a:t>LifeCycle Concept</a:t>
            </a:r>
          </a:p>
          <a:p>
            <a:r>
              <a:rPr lang="en-US" dirty="0"/>
              <a:t>Plan Platform - Allianz </a:t>
            </a:r>
          </a:p>
          <a:p>
            <a:pPr marL="0" indent="0">
              <a:buNone/>
            </a:pPr>
            <a:endParaRPr lang="en-US" dirty="0"/>
          </a:p>
          <a:p>
            <a:endParaRPr lang="en-US" dirty="0"/>
          </a:p>
        </p:txBody>
      </p:sp>
    </p:spTree>
    <p:extLst>
      <p:ext uri="{BB962C8B-B14F-4D97-AF65-F5344CB8AC3E}">
        <p14:creationId xmlns:p14="http://schemas.microsoft.com/office/powerpoint/2010/main" val="41641856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Retirement Plan Resources</a:t>
            </a:r>
          </a:p>
        </p:txBody>
      </p:sp>
      <p:sp>
        <p:nvSpPr>
          <p:cNvPr id="3" name="Content Placeholder 2"/>
          <p:cNvSpPr>
            <a:spLocks noGrp="1"/>
          </p:cNvSpPr>
          <p:nvPr>
            <p:ph idx="1"/>
          </p:nvPr>
        </p:nvSpPr>
        <p:spPr/>
        <p:txBody>
          <a:bodyPr/>
          <a:lstStyle/>
          <a:p>
            <a:r>
              <a:rPr lang="en-US" dirty="0"/>
              <a:t>AIARC.org Website</a:t>
            </a:r>
          </a:p>
          <a:p>
            <a:pPr lvl="1"/>
            <a:r>
              <a:rPr lang="en-US" dirty="0"/>
              <a:t>IARC Retirement Plan Participant Brochure</a:t>
            </a:r>
          </a:p>
          <a:p>
            <a:pPr lvl="1"/>
            <a:r>
              <a:rPr lang="en-US" dirty="0"/>
              <a:t>IARC Retirement Plan Investment Brochure</a:t>
            </a:r>
          </a:p>
          <a:p>
            <a:r>
              <a:rPr lang="en-US" dirty="0"/>
              <a:t>IARCPlan.org (Allianz Plan Platform)</a:t>
            </a:r>
          </a:p>
          <a:p>
            <a:pPr lvl="1"/>
            <a:r>
              <a:rPr lang="en-US" dirty="0"/>
              <a:t>LifeCycle Brochure &amp; Video</a:t>
            </a:r>
          </a:p>
          <a:p>
            <a:pPr lvl="1"/>
            <a:r>
              <a:rPr lang="en-US" dirty="0"/>
              <a:t>Fund Factsheets</a:t>
            </a:r>
          </a:p>
          <a:p>
            <a:pPr lvl="1"/>
            <a:r>
              <a:rPr lang="en-US" dirty="0"/>
              <a:t>Retirement Calculators</a:t>
            </a:r>
          </a:p>
        </p:txBody>
      </p:sp>
    </p:spTree>
    <p:extLst>
      <p:ext uri="{BB962C8B-B14F-4D97-AF65-F5344CB8AC3E}">
        <p14:creationId xmlns:p14="http://schemas.microsoft.com/office/powerpoint/2010/main" val="30207765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Plan Structure</a:t>
            </a:r>
          </a:p>
        </p:txBody>
      </p:sp>
      <p:sp>
        <p:nvSpPr>
          <p:cNvPr id="3" name="Subtitle 2"/>
          <p:cNvSpPr>
            <a:spLocks noGrp="1"/>
          </p:cNvSpPr>
          <p:nvPr>
            <p:ph type="subTitle" idx="1"/>
          </p:nvPr>
        </p:nvSpPr>
        <p:spPr/>
        <p:txBody>
          <a:bodyPr/>
          <a:lstStyle/>
          <a:p>
            <a:r>
              <a:rPr lang="en-US" dirty="0"/>
              <a:t>International (Offshore)</a:t>
            </a:r>
          </a:p>
          <a:p>
            <a:r>
              <a:rPr lang="en-US" dirty="0"/>
              <a:t>Retirement Plan</a:t>
            </a:r>
          </a:p>
        </p:txBody>
      </p:sp>
    </p:spTree>
    <p:extLst>
      <p:ext uri="{BB962C8B-B14F-4D97-AF65-F5344CB8AC3E}">
        <p14:creationId xmlns:p14="http://schemas.microsoft.com/office/powerpoint/2010/main" val="18156792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Questions</a:t>
            </a:r>
          </a:p>
        </p:txBody>
      </p:sp>
      <p:sp>
        <p:nvSpPr>
          <p:cNvPr id="3" name="Content Placeholder 2"/>
          <p:cNvSpPr>
            <a:spLocks noGrp="1"/>
          </p:cNvSpPr>
          <p:nvPr>
            <p:ph idx="1"/>
          </p:nvPr>
        </p:nvSpPr>
        <p:spPr/>
        <p:txBody>
          <a:bodyPr/>
          <a:lstStyle/>
          <a:p>
            <a:r>
              <a:rPr lang="en-US" dirty="0"/>
              <a:t>Who is eligible to participate? </a:t>
            </a:r>
          </a:p>
          <a:p>
            <a:r>
              <a:rPr lang="en-US" dirty="0"/>
              <a:t>What is a trust?</a:t>
            </a:r>
          </a:p>
          <a:p>
            <a:r>
              <a:rPr lang="en-US" dirty="0"/>
              <a:t>What is a custodial account?</a:t>
            </a:r>
          </a:p>
          <a:p>
            <a:r>
              <a:rPr lang="en-US" dirty="0"/>
              <a:t>Who oversees the trust?</a:t>
            </a:r>
          </a:p>
          <a:p>
            <a:r>
              <a:rPr lang="en-US" dirty="0"/>
              <a:t>How much does my employer contribute?</a:t>
            </a:r>
          </a:p>
          <a:p>
            <a:r>
              <a:rPr lang="en-US" dirty="0"/>
              <a:t>Can I make my own contributions?</a:t>
            </a:r>
          </a:p>
        </p:txBody>
      </p:sp>
    </p:spTree>
    <p:extLst>
      <p:ext uri="{BB962C8B-B14F-4D97-AF65-F5344CB8AC3E}">
        <p14:creationId xmlns:p14="http://schemas.microsoft.com/office/powerpoint/2010/main" val="4435333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Retirement Plan Eligibility</a:t>
            </a:r>
          </a:p>
        </p:txBody>
      </p:sp>
      <p:sp>
        <p:nvSpPr>
          <p:cNvPr id="3" name="Content Placeholder 2"/>
          <p:cNvSpPr>
            <a:spLocks noGrp="1"/>
          </p:cNvSpPr>
          <p:nvPr>
            <p:ph idx="1"/>
          </p:nvPr>
        </p:nvSpPr>
        <p:spPr/>
        <p:txBody>
          <a:bodyPr/>
          <a:lstStyle/>
          <a:p>
            <a:r>
              <a:rPr lang="en-US" dirty="0"/>
              <a:t>To be eligible for the International (Offshore) Retirement Plan, you must be actively employed by a Center and be a non-U.S. Taxpayer.</a:t>
            </a:r>
          </a:p>
          <a:p>
            <a:pPr lvl="1"/>
            <a:r>
              <a:rPr lang="en-US" dirty="0"/>
              <a:t>Note: The tax treatment of any contributions into and any benefits taken from the Plan will depend on your own personal circumstance and country of residence.</a:t>
            </a:r>
          </a:p>
        </p:txBody>
      </p:sp>
    </p:spTree>
    <p:extLst>
      <p:ext uri="{BB962C8B-B14F-4D97-AF65-F5344CB8AC3E}">
        <p14:creationId xmlns:p14="http://schemas.microsoft.com/office/powerpoint/2010/main" val="145801217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Retirement Plan Structure</a:t>
            </a:r>
          </a:p>
        </p:txBody>
      </p:sp>
      <p:sp>
        <p:nvSpPr>
          <p:cNvPr id="3" name="Content Placeholder 2"/>
          <p:cNvSpPr>
            <a:spLocks noGrp="1"/>
          </p:cNvSpPr>
          <p:nvPr>
            <p:ph idx="1"/>
          </p:nvPr>
        </p:nvSpPr>
        <p:spPr/>
        <p:txBody>
          <a:bodyPr/>
          <a:lstStyle/>
          <a:p>
            <a:r>
              <a:rPr lang="en-US" dirty="0"/>
              <a:t>The plan was established in 1996, under a trust in Guernsey, to help Centers’ employees save for retirement.</a:t>
            </a:r>
          </a:p>
          <a:p>
            <a:r>
              <a:rPr lang="en-US" dirty="0"/>
              <a:t>A trust is a separate legal arrangement that segregates the assets of the plan from those of the Centers and AIARC.</a:t>
            </a:r>
          </a:p>
          <a:p>
            <a:r>
              <a:rPr lang="en-US" dirty="0"/>
              <a:t>All assets of the trust are held in a custodial bank with Citibank. </a:t>
            </a:r>
          </a:p>
        </p:txBody>
      </p:sp>
    </p:spTree>
    <p:extLst>
      <p:ext uri="{BB962C8B-B14F-4D97-AF65-F5344CB8AC3E}">
        <p14:creationId xmlns:p14="http://schemas.microsoft.com/office/powerpoint/2010/main" val="16126022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Retirement Plan Structure</a:t>
            </a:r>
          </a:p>
        </p:txBody>
      </p:sp>
      <p:sp>
        <p:nvSpPr>
          <p:cNvPr id="3" name="Content Placeholder 2"/>
          <p:cNvSpPr>
            <a:spLocks noGrp="1"/>
          </p:cNvSpPr>
          <p:nvPr>
            <p:ph idx="1"/>
          </p:nvPr>
        </p:nvSpPr>
        <p:spPr/>
        <p:txBody>
          <a:bodyPr/>
          <a:lstStyle/>
          <a:p>
            <a:r>
              <a:rPr lang="en-US" dirty="0"/>
              <a:t>The operations of the trust are governed by Guernsey laws and are overseen by the IARC Plan Board of Directors. </a:t>
            </a:r>
          </a:p>
          <a:p>
            <a:r>
              <a:rPr lang="en-US" dirty="0"/>
              <a:t>Under a management agreement with the trust, AIARC administers the day-to-day activities of the trust.</a:t>
            </a:r>
          </a:p>
          <a:p>
            <a:r>
              <a:rPr lang="en-US" dirty="0"/>
              <a:t>AIARC contracts with Allianz to administer the International Plan’s platform.</a:t>
            </a:r>
          </a:p>
          <a:p>
            <a:endParaRPr lang="en-US" dirty="0"/>
          </a:p>
        </p:txBody>
      </p:sp>
    </p:spTree>
    <p:extLst>
      <p:ext uri="{BB962C8B-B14F-4D97-AF65-F5344CB8AC3E}">
        <p14:creationId xmlns:p14="http://schemas.microsoft.com/office/powerpoint/2010/main" val="18423532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 Schedule</a:t>
            </a:r>
          </a:p>
        </p:txBody>
      </p:sp>
      <p:sp>
        <p:nvSpPr>
          <p:cNvPr id="3" name="Content Placeholder 2"/>
          <p:cNvSpPr>
            <a:spLocks noGrp="1"/>
          </p:cNvSpPr>
          <p:nvPr>
            <p:ph idx="1"/>
          </p:nvPr>
        </p:nvSpPr>
        <p:spPr/>
        <p:txBody>
          <a:bodyPr/>
          <a:lstStyle/>
          <a:p>
            <a:r>
              <a:rPr lang="en-US" dirty="0"/>
              <a:t>Center (Employer)</a:t>
            </a:r>
          </a:p>
          <a:p>
            <a:pPr lvl="1"/>
            <a:r>
              <a:rPr lang="en-US" sz="2400" dirty="0"/>
              <a:t>15% of gross month salary</a:t>
            </a:r>
          </a:p>
          <a:p>
            <a:pPr marL="457200" lvl="1" indent="0">
              <a:buNone/>
            </a:pPr>
            <a:endParaRPr lang="en-US" sz="2400" dirty="0"/>
          </a:p>
          <a:p>
            <a:r>
              <a:rPr lang="en-US" dirty="0"/>
              <a:t>Voluntary (Employee)</a:t>
            </a:r>
          </a:p>
          <a:p>
            <a:pPr lvl="1"/>
            <a:r>
              <a:rPr lang="en-US" sz="2400" dirty="0"/>
              <a:t>Up to 100% of your net salary on a monthly basis</a:t>
            </a:r>
          </a:p>
          <a:p>
            <a:endParaRPr lang="en-US" dirty="0"/>
          </a:p>
        </p:txBody>
      </p:sp>
    </p:spTree>
    <p:extLst>
      <p:ext uri="{BB962C8B-B14F-4D97-AF65-F5344CB8AC3E}">
        <p14:creationId xmlns:p14="http://schemas.microsoft.com/office/powerpoint/2010/main" val="27553946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p>
            <a:r>
              <a:rPr lang="en-US" dirty="0"/>
              <a:t>Voluntary Contribution</a:t>
            </a:r>
          </a:p>
        </p:txBody>
      </p:sp>
      <p:sp>
        <p:nvSpPr>
          <p:cNvPr id="3" name="Content Placeholder 2"/>
          <p:cNvSpPr>
            <a:spLocks noGrp="1"/>
          </p:cNvSpPr>
          <p:nvPr>
            <p:ph idx="1"/>
          </p:nvPr>
        </p:nvSpPr>
        <p:spPr>
          <a:xfrm>
            <a:off x="685800" y="1600200"/>
            <a:ext cx="7772400" cy="4648200"/>
          </a:xfrm>
        </p:spPr>
        <p:txBody>
          <a:bodyPr/>
          <a:lstStyle/>
          <a:p>
            <a:r>
              <a:rPr lang="en-US" dirty="0"/>
              <a:t>To add or change a voluntary contribution, the employee must complete the </a:t>
            </a:r>
            <a:r>
              <a:rPr lang="en-US" u="sng" dirty="0"/>
              <a:t>Offshore Retirement Plan Voluntary Contribution Change Form –AllianzGI</a:t>
            </a:r>
            <a:r>
              <a:rPr lang="en-US" dirty="0"/>
              <a:t> and submit to AIARC.</a:t>
            </a:r>
          </a:p>
          <a:p>
            <a:r>
              <a:rPr lang="en-US" dirty="0"/>
              <a:t>For investment choices, the new or changed contribution amount is allocated in the same percentage and to the same funds as the existing voluntary contribution. </a:t>
            </a:r>
          </a:p>
        </p:txBody>
      </p:sp>
    </p:spTree>
    <p:extLst>
      <p:ext uri="{BB962C8B-B14F-4D97-AF65-F5344CB8AC3E}">
        <p14:creationId xmlns:p14="http://schemas.microsoft.com/office/powerpoint/2010/main" val="14274889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Investment Fund Options</a:t>
            </a:r>
          </a:p>
        </p:txBody>
      </p:sp>
      <p:sp>
        <p:nvSpPr>
          <p:cNvPr id="3" name="Subtitle 2"/>
          <p:cNvSpPr>
            <a:spLocks noGrp="1"/>
          </p:cNvSpPr>
          <p:nvPr>
            <p:ph type="subTitle" idx="1"/>
          </p:nvPr>
        </p:nvSpPr>
        <p:spPr/>
        <p:txBody>
          <a:bodyPr/>
          <a:lstStyle/>
          <a:p>
            <a:r>
              <a:rPr lang="en-US" dirty="0"/>
              <a:t>International (Offshore)</a:t>
            </a:r>
          </a:p>
          <a:p>
            <a:r>
              <a:rPr lang="en-US" dirty="0"/>
              <a:t>Retirement Plan</a:t>
            </a:r>
          </a:p>
        </p:txBody>
      </p:sp>
    </p:spTree>
    <p:extLst>
      <p:ext uri="{BB962C8B-B14F-4D97-AF65-F5344CB8AC3E}">
        <p14:creationId xmlns:p14="http://schemas.microsoft.com/office/powerpoint/2010/main" val="1122817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AIARC Board of Directors</a:t>
            </a:r>
          </a:p>
        </p:txBody>
      </p:sp>
      <p:graphicFrame>
        <p:nvGraphicFramePr>
          <p:cNvPr id="4" name="Content Placeholder 3"/>
          <p:cNvGraphicFramePr>
            <a:graphicFrameLocks noGrp="1"/>
          </p:cNvGraphicFramePr>
          <p:nvPr>
            <p:ph idx="1"/>
            <p:extLst/>
          </p:nvPr>
        </p:nvGraphicFramePr>
        <p:xfrm>
          <a:off x="457200" y="1600200"/>
          <a:ext cx="8201097" cy="4367759"/>
        </p:xfrm>
        <a:graphic>
          <a:graphicData uri="http://schemas.openxmlformats.org/drawingml/2006/table">
            <a:tbl>
              <a:tblPr firstRow="1" bandRow="1">
                <a:tableStyleId>{5C22544A-7EE6-4342-B048-85BDC9FD1C3A}</a:tableStyleId>
              </a:tblPr>
              <a:tblGrid>
                <a:gridCol w="1787093">
                  <a:extLst>
                    <a:ext uri="{9D8B030D-6E8A-4147-A177-3AD203B41FA5}">
                      <a16:colId xmlns:a16="http://schemas.microsoft.com/office/drawing/2014/main" val="20000"/>
                    </a:ext>
                  </a:extLst>
                </a:gridCol>
                <a:gridCol w="2664964">
                  <a:extLst>
                    <a:ext uri="{9D8B030D-6E8A-4147-A177-3AD203B41FA5}">
                      <a16:colId xmlns:a16="http://schemas.microsoft.com/office/drawing/2014/main" val="20001"/>
                    </a:ext>
                  </a:extLst>
                </a:gridCol>
                <a:gridCol w="3749040">
                  <a:extLst>
                    <a:ext uri="{9D8B030D-6E8A-4147-A177-3AD203B41FA5}">
                      <a16:colId xmlns:a16="http://schemas.microsoft.com/office/drawing/2014/main" val="20002"/>
                    </a:ext>
                  </a:extLst>
                </a:gridCol>
              </a:tblGrid>
              <a:tr h="358464">
                <a:tc>
                  <a:txBody>
                    <a:bodyPr/>
                    <a:lstStyle/>
                    <a:p>
                      <a:endParaRPr lang="en-US" baseline="0" dirty="0">
                        <a:solidFill>
                          <a:schemeClr val="bg1"/>
                        </a:solidFill>
                      </a:endParaRPr>
                    </a:p>
                  </a:txBody>
                  <a:tcPr>
                    <a:noFill/>
                  </a:tcPr>
                </a:tc>
                <a:tc>
                  <a:txBody>
                    <a:bodyPr/>
                    <a:lstStyle/>
                    <a:p>
                      <a:endParaRPr lang="en-US" baseline="0" dirty="0">
                        <a:solidFill>
                          <a:schemeClr val="bg1"/>
                        </a:solidFill>
                      </a:endParaRPr>
                    </a:p>
                  </a:txBody>
                  <a:tcPr>
                    <a:noFill/>
                  </a:tcPr>
                </a:tc>
                <a:tc>
                  <a:txBody>
                    <a:bodyPr/>
                    <a:lstStyle/>
                    <a:p>
                      <a:endParaRPr lang="en-US" baseline="0" dirty="0">
                        <a:solidFill>
                          <a:schemeClr val="bg1"/>
                        </a:solidFill>
                      </a:endParaRPr>
                    </a:p>
                  </a:txBody>
                  <a:tcPr>
                    <a:noFill/>
                  </a:tcPr>
                </a:tc>
                <a:extLst>
                  <a:ext uri="{0D108BD9-81ED-4DB2-BD59-A6C34878D82A}">
                    <a16:rowId xmlns:a16="http://schemas.microsoft.com/office/drawing/2014/main" val="10000"/>
                  </a:ext>
                </a:extLst>
              </a:tr>
              <a:tr h="358464">
                <a:tc>
                  <a:txBody>
                    <a:bodyPr/>
                    <a:lstStyle/>
                    <a:p>
                      <a:r>
                        <a:rPr lang="en-US" dirty="0"/>
                        <a:t>Chair </a:t>
                      </a:r>
                    </a:p>
                  </a:txBody>
                  <a:tcPr/>
                </a:tc>
                <a:tc>
                  <a:txBody>
                    <a:bodyPr/>
                    <a:lstStyle/>
                    <a:p>
                      <a:r>
                        <a:rPr lang="en-US" dirty="0"/>
                        <a:t>Dr. Barbara Wells</a:t>
                      </a:r>
                    </a:p>
                  </a:txBody>
                  <a:tcPr/>
                </a:tc>
                <a:tc>
                  <a:txBody>
                    <a:bodyPr/>
                    <a:lstStyle/>
                    <a:p>
                      <a:r>
                        <a:rPr lang="en-US" dirty="0"/>
                        <a:t>Director General, CIP</a:t>
                      </a:r>
                    </a:p>
                  </a:txBody>
                  <a:tcPr/>
                </a:tc>
                <a:extLst>
                  <a:ext uri="{0D108BD9-81ED-4DB2-BD59-A6C34878D82A}">
                    <a16:rowId xmlns:a16="http://schemas.microsoft.com/office/drawing/2014/main" val="10001"/>
                  </a:ext>
                </a:extLst>
              </a:tr>
              <a:tr h="618719">
                <a:tc>
                  <a:txBody>
                    <a:bodyPr/>
                    <a:lstStyle/>
                    <a:p>
                      <a:r>
                        <a:rPr lang="en-US" dirty="0"/>
                        <a:t>Affiliated</a:t>
                      </a:r>
                    </a:p>
                  </a:txBody>
                  <a:tcPr/>
                </a:tc>
                <a:tc>
                  <a:txBody>
                    <a:bodyPr/>
                    <a:lstStyle/>
                    <a:p>
                      <a:r>
                        <a:rPr lang="en-US" dirty="0"/>
                        <a:t>Vacant</a:t>
                      </a:r>
                    </a:p>
                  </a:txBody>
                  <a:tcPr/>
                </a:tc>
                <a:tc>
                  <a:txBody>
                    <a:bodyPr/>
                    <a:lstStyle/>
                    <a:p>
                      <a:r>
                        <a:rPr lang="en-US" dirty="0"/>
                        <a:t>Finance Head</a:t>
                      </a:r>
                    </a:p>
                  </a:txBody>
                  <a:tcPr/>
                </a:tc>
                <a:extLst>
                  <a:ext uri="{0D108BD9-81ED-4DB2-BD59-A6C34878D82A}">
                    <a16:rowId xmlns:a16="http://schemas.microsoft.com/office/drawing/2014/main" val="10002"/>
                  </a:ext>
                </a:extLst>
              </a:tr>
              <a:tr h="358464">
                <a:tc>
                  <a:txBody>
                    <a:bodyPr/>
                    <a:lstStyle/>
                    <a:p>
                      <a:endParaRPr lang="en-US" dirty="0"/>
                    </a:p>
                  </a:txBody>
                  <a:tcPr/>
                </a:tc>
                <a:tc>
                  <a:txBody>
                    <a:bodyPr/>
                    <a:lstStyle/>
                    <a:p>
                      <a:r>
                        <a:rPr lang="en-US" dirty="0"/>
                        <a:t>Vacant</a:t>
                      </a:r>
                    </a:p>
                  </a:txBody>
                  <a:tcPr/>
                </a:tc>
                <a:tc>
                  <a:txBody>
                    <a:bodyPr/>
                    <a:lstStyle/>
                    <a:p>
                      <a:r>
                        <a:rPr lang="en-US" sz="1800" kern="1200" dirty="0">
                          <a:solidFill>
                            <a:schemeClr val="dk1"/>
                          </a:solidFill>
                          <a:effectLst/>
                          <a:latin typeface="+mn-lt"/>
                          <a:ea typeface="+mn-ea"/>
                          <a:cs typeface="+mn-cs"/>
                        </a:rPr>
                        <a:t>Finance or HR Head</a:t>
                      </a:r>
                    </a:p>
                    <a:p>
                      <a:endParaRPr lang="en-US" dirty="0"/>
                    </a:p>
                  </a:txBody>
                  <a:tcPr/>
                </a:tc>
                <a:extLst>
                  <a:ext uri="{0D108BD9-81ED-4DB2-BD59-A6C34878D82A}">
                    <a16:rowId xmlns:a16="http://schemas.microsoft.com/office/drawing/2014/main" val="10003"/>
                  </a:ext>
                </a:extLst>
              </a:tr>
              <a:tr h="358464">
                <a:tc>
                  <a:txBody>
                    <a:bodyPr/>
                    <a:lstStyle/>
                    <a:p>
                      <a:endParaRPr lang="en-US" dirty="0"/>
                    </a:p>
                  </a:txBody>
                  <a:tcPr/>
                </a:tc>
                <a:tc>
                  <a:txBody>
                    <a:bodyPr/>
                    <a:lstStyle/>
                    <a:p>
                      <a:r>
                        <a:rPr lang="en-US" dirty="0"/>
                        <a:t>Sherian Abramaitys-Yi</a:t>
                      </a:r>
                    </a:p>
                  </a:txBody>
                  <a:tcPr/>
                </a:tc>
                <a:tc>
                  <a:txBody>
                    <a:bodyPr/>
                    <a:lstStyle/>
                    <a:p>
                      <a:r>
                        <a:rPr lang="en-US" dirty="0"/>
                        <a:t>Director</a:t>
                      </a:r>
                      <a:r>
                        <a:rPr lang="en-US" baseline="0" dirty="0"/>
                        <a:t> </a:t>
                      </a:r>
                      <a:r>
                        <a:rPr lang="en-US" dirty="0"/>
                        <a:t>of Huma</a:t>
                      </a:r>
                      <a:r>
                        <a:rPr lang="en-US" baseline="0" dirty="0"/>
                        <a:t>n Resources, IFPRI</a:t>
                      </a:r>
                      <a:endParaRPr lang="en-US" dirty="0"/>
                    </a:p>
                  </a:txBody>
                  <a:tcPr/>
                </a:tc>
                <a:extLst>
                  <a:ext uri="{0D108BD9-81ED-4DB2-BD59-A6C34878D82A}">
                    <a16:rowId xmlns:a16="http://schemas.microsoft.com/office/drawing/2014/main" val="10004"/>
                  </a:ext>
                </a:extLst>
              </a:tr>
              <a:tr h="365760">
                <a:tc>
                  <a:txBody>
                    <a:bodyPr/>
                    <a:lstStyle/>
                    <a:p>
                      <a:endParaRPr lang="en-US" dirty="0"/>
                    </a:p>
                  </a:txBody>
                  <a:tcPr/>
                </a:tc>
                <a:tc>
                  <a:txBody>
                    <a:bodyPr/>
                    <a:lstStyle/>
                    <a:p>
                      <a:r>
                        <a:rPr lang="en-US" dirty="0"/>
                        <a:t>Kumar </a:t>
                      </a:r>
                      <a:r>
                        <a:rPr lang="en-US" sz="1800" kern="1200" dirty="0">
                          <a:solidFill>
                            <a:schemeClr val="dk1"/>
                          </a:solidFill>
                          <a:effectLst/>
                          <a:latin typeface="+mn-lt"/>
                          <a:ea typeface="+mn-ea"/>
                          <a:cs typeface="+mn-cs"/>
                        </a:rPr>
                        <a:t>Tumuluru</a:t>
                      </a:r>
                      <a:endParaRPr lang="en-US" dirty="0"/>
                    </a:p>
                  </a:txBody>
                  <a:tcPr/>
                </a:tc>
                <a:tc>
                  <a:txBody>
                    <a:bodyPr/>
                    <a:lstStyle/>
                    <a:p>
                      <a:r>
                        <a:rPr lang="en-US" sz="1800" kern="1200" dirty="0">
                          <a:solidFill>
                            <a:schemeClr val="dk1"/>
                          </a:solidFill>
                          <a:effectLst/>
                          <a:latin typeface="+mn-lt"/>
                          <a:ea typeface="+mn-ea"/>
                          <a:cs typeface="+mn-cs"/>
                        </a:rPr>
                        <a:t>Deputy Director General -</a:t>
                      </a:r>
                      <a:r>
                        <a:rPr lang="en-US" sz="1800" kern="1200" baseline="0" dirty="0">
                          <a:solidFill>
                            <a:schemeClr val="dk1"/>
                          </a:solidFill>
                          <a:effectLst/>
                          <a:latin typeface="+mn-lt"/>
                          <a:ea typeface="+mn-ea"/>
                          <a:cs typeface="+mn-cs"/>
                        </a:rPr>
                        <a:t> Operations</a:t>
                      </a:r>
                      <a:r>
                        <a:rPr lang="en-US" sz="1800" kern="1200" dirty="0">
                          <a:solidFill>
                            <a:schemeClr val="dk1"/>
                          </a:solidFill>
                          <a:effectLst/>
                          <a:latin typeface="+mn-lt"/>
                          <a:ea typeface="+mn-ea"/>
                          <a:cs typeface="+mn-cs"/>
                        </a:rPr>
                        <a:t>, </a:t>
                      </a:r>
                      <a:r>
                        <a:rPr lang="en-US" dirty="0"/>
                        <a:t>CIFOR</a:t>
                      </a:r>
                    </a:p>
                  </a:txBody>
                  <a:tcPr/>
                </a:tc>
                <a:extLst>
                  <a:ext uri="{0D108BD9-81ED-4DB2-BD59-A6C34878D82A}">
                    <a16:rowId xmlns:a16="http://schemas.microsoft.com/office/drawing/2014/main" val="10005"/>
                  </a:ext>
                </a:extLst>
              </a:tr>
              <a:tr h="618719">
                <a:tc>
                  <a:txBody>
                    <a:bodyPr/>
                    <a:lstStyle/>
                    <a:p>
                      <a:r>
                        <a:rPr lang="en-US" dirty="0"/>
                        <a:t>Non-Affiliated</a:t>
                      </a:r>
                    </a:p>
                  </a:txBody>
                  <a:tcPr/>
                </a:tc>
                <a:tc>
                  <a:txBody>
                    <a:bodyPr/>
                    <a:lstStyle/>
                    <a:p>
                      <a:r>
                        <a:rPr lang="en-US" dirty="0"/>
                        <a:t>Nagaraj Inukonda</a:t>
                      </a:r>
                    </a:p>
                  </a:txBody>
                  <a:tcPr/>
                </a:tc>
                <a:tc>
                  <a:txBody>
                    <a:bodyPr/>
                    <a:lstStyle/>
                    <a:p>
                      <a:r>
                        <a:rPr lang="en-US" dirty="0"/>
                        <a:t>Director of Human Resources,</a:t>
                      </a:r>
                    </a:p>
                    <a:p>
                      <a:r>
                        <a:rPr lang="en-US" dirty="0"/>
                        <a:t>World Vegetable Center</a:t>
                      </a:r>
                    </a:p>
                  </a:txBody>
                  <a:tcPr/>
                </a:tc>
                <a:extLst>
                  <a:ext uri="{0D108BD9-81ED-4DB2-BD59-A6C34878D82A}">
                    <a16:rowId xmlns:a16="http://schemas.microsoft.com/office/drawing/2014/main" val="10006"/>
                  </a:ext>
                </a:extLst>
              </a:tr>
              <a:tr h="358464">
                <a:tc>
                  <a:txBody>
                    <a:bodyPr/>
                    <a:lstStyle/>
                    <a:p>
                      <a:r>
                        <a:rPr lang="en-US" dirty="0"/>
                        <a:t>External</a:t>
                      </a:r>
                    </a:p>
                  </a:txBody>
                  <a:tcPr/>
                </a:tc>
                <a:tc>
                  <a:txBody>
                    <a:bodyPr/>
                    <a:lstStyle/>
                    <a:p>
                      <a:r>
                        <a:rPr lang="en-US" dirty="0"/>
                        <a:t>Judy Vukovich</a:t>
                      </a:r>
                    </a:p>
                  </a:txBody>
                  <a:tcPr/>
                </a:tc>
                <a:tc>
                  <a:txBody>
                    <a:bodyPr/>
                    <a:lstStyle/>
                    <a:p>
                      <a:r>
                        <a:rPr lang="en-US" dirty="0"/>
                        <a:t>External Director</a:t>
                      </a:r>
                    </a:p>
                  </a:txBody>
                  <a:tcPr/>
                </a:tc>
                <a:extLst>
                  <a:ext uri="{0D108BD9-81ED-4DB2-BD59-A6C34878D82A}">
                    <a16:rowId xmlns:a16="http://schemas.microsoft.com/office/drawing/2014/main" val="10007"/>
                  </a:ext>
                </a:extLst>
              </a:tr>
              <a:tr h="358464">
                <a:tc>
                  <a:txBody>
                    <a:bodyPr/>
                    <a:lstStyle/>
                    <a:p>
                      <a:r>
                        <a:rPr lang="en-US" dirty="0"/>
                        <a:t>AIARC</a:t>
                      </a:r>
                    </a:p>
                  </a:txBody>
                  <a:tcPr/>
                </a:tc>
                <a:tc>
                  <a:txBody>
                    <a:bodyPr/>
                    <a:lstStyle/>
                    <a:p>
                      <a:r>
                        <a:rPr lang="en-US" dirty="0"/>
                        <a:t>Jeffrey Hungate</a:t>
                      </a:r>
                    </a:p>
                  </a:txBody>
                  <a:tcPr/>
                </a:tc>
                <a:tc>
                  <a:txBody>
                    <a:bodyPr/>
                    <a:lstStyle/>
                    <a:p>
                      <a:r>
                        <a:rPr lang="en-US" dirty="0"/>
                        <a:t>President &amp; CEO</a:t>
                      </a:r>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78644401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Autofit/>
          </a:bodyPr>
          <a:lstStyle/>
          <a:p>
            <a:r>
              <a:rPr lang="en-US" dirty="0"/>
              <a:t>International Retirement Plan Investment Fund Options</a:t>
            </a:r>
          </a:p>
        </p:txBody>
      </p:sp>
      <p:sp>
        <p:nvSpPr>
          <p:cNvPr id="3" name="Content Placeholder 2"/>
          <p:cNvSpPr>
            <a:spLocks noGrp="1"/>
          </p:cNvSpPr>
          <p:nvPr>
            <p:ph idx="1"/>
          </p:nvPr>
        </p:nvSpPr>
        <p:spPr>
          <a:xfrm>
            <a:off x="609600" y="1981200"/>
            <a:ext cx="7772400" cy="4114800"/>
          </a:xfrm>
        </p:spPr>
        <p:txBody>
          <a:bodyPr/>
          <a:lstStyle/>
          <a:p>
            <a:pPr>
              <a:defRPr/>
            </a:pPr>
            <a:r>
              <a:rPr lang="en-US" dirty="0"/>
              <a:t>8 fund managers with 24 fund choices</a:t>
            </a:r>
          </a:p>
          <a:p>
            <a:pPr>
              <a:defRPr/>
            </a:pPr>
            <a:r>
              <a:rPr lang="en-US" dirty="0"/>
              <a:t>LifeCycle Concept (fund of funds)</a:t>
            </a:r>
          </a:p>
          <a:p>
            <a:pPr>
              <a:defRPr/>
            </a:pPr>
            <a:r>
              <a:rPr lang="en-US" dirty="0"/>
              <a:t>Actively managed funds and passive (index) funds</a:t>
            </a:r>
          </a:p>
          <a:p>
            <a:pPr>
              <a:defRPr/>
            </a:pPr>
            <a:r>
              <a:rPr lang="en-US" dirty="0"/>
              <a:t>Diverse mix of asset classes</a:t>
            </a:r>
          </a:p>
          <a:p>
            <a:pPr lvl="1">
              <a:defRPr/>
            </a:pPr>
            <a:r>
              <a:rPr lang="en-US" dirty="0"/>
              <a:t>To include geography and currency</a:t>
            </a:r>
          </a:p>
        </p:txBody>
      </p:sp>
    </p:spTree>
    <p:extLst>
      <p:ext uri="{BB962C8B-B14F-4D97-AF65-F5344CB8AC3E}">
        <p14:creationId xmlns:p14="http://schemas.microsoft.com/office/powerpoint/2010/main" val="10292335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a:t>International Retirement Plan Fund Managers</a:t>
            </a:r>
          </a:p>
        </p:txBody>
      </p:sp>
      <p:graphicFrame>
        <p:nvGraphicFramePr>
          <p:cNvPr id="2" name="Content Placeholder 1"/>
          <p:cNvGraphicFramePr>
            <a:graphicFrameLocks noGrp="1"/>
          </p:cNvGraphicFramePr>
          <p:nvPr>
            <p:ph idx="1"/>
            <p:extLst/>
          </p:nvPr>
        </p:nvGraphicFramePr>
        <p:xfrm>
          <a:off x="685800" y="1981200"/>
          <a:ext cx="7772400" cy="259080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518160">
                <a:tc>
                  <a:txBody>
                    <a:bodyPr/>
                    <a:lstStyle/>
                    <a:p>
                      <a:endParaRPr lang="en-US" dirty="0"/>
                    </a:p>
                  </a:txBody>
                  <a:tcPr>
                    <a:noFill/>
                  </a:tcPr>
                </a:tc>
                <a:tc>
                  <a:txBody>
                    <a:bodyPr/>
                    <a:lstStyle/>
                    <a:p>
                      <a:endParaRPr lang="en-US" dirty="0"/>
                    </a:p>
                  </a:txBody>
                  <a:tcPr>
                    <a:noFill/>
                  </a:tcPr>
                </a:tc>
                <a:extLst>
                  <a:ext uri="{0D108BD9-81ED-4DB2-BD59-A6C34878D82A}">
                    <a16:rowId xmlns:a16="http://schemas.microsoft.com/office/drawing/2014/main" val="10000"/>
                  </a:ext>
                </a:extLst>
              </a:tr>
              <a:tr h="518160">
                <a:tc>
                  <a:txBody>
                    <a:bodyPr/>
                    <a:lstStyle/>
                    <a:p>
                      <a:r>
                        <a:rPr lang="en-US" dirty="0"/>
                        <a:t>Aberdeen Asset Management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PIMCO Global Advisors</a:t>
                      </a:r>
                    </a:p>
                  </a:txBody>
                  <a:tcPr/>
                </a:tc>
                <a:extLst>
                  <a:ext uri="{0D108BD9-81ED-4DB2-BD59-A6C34878D82A}">
                    <a16:rowId xmlns:a16="http://schemas.microsoft.com/office/drawing/2014/main" val="10001"/>
                  </a:ext>
                </a:extLst>
              </a:tr>
              <a:tr h="518160">
                <a:tc>
                  <a:txBody>
                    <a:bodyPr/>
                    <a:lstStyle/>
                    <a:p>
                      <a:r>
                        <a:rPr lang="en-US" dirty="0"/>
                        <a:t>Allianz Global Investors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State Street Global Advisors</a:t>
                      </a:r>
                    </a:p>
                  </a:txBody>
                  <a:tcPr/>
                </a:tc>
                <a:extLst>
                  <a:ext uri="{0D108BD9-81ED-4DB2-BD59-A6C34878D82A}">
                    <a16:rowId xmlns:a16="http://schemas.microsoft.com/office/drawing/2014/main" val="10002"/>
                  </a:ext>
                </a:extLst>
              </a:tr>
              <a:tr h="518160">
                <a:tc>
                  <a:txBody>
                    <a:bodyPr/>
                    <a:lstStyle/>
                    <a:p>
                      <a:r>
                        <a:rPr lang="en-US" dirty="0"/>
                        <a:t>BlackRock</a:t>
                      </a:r>
                      <a:r>
                        <a:rPr lang="en-US" baseline="0" dirty="0"/>
                        <a:t> Asset Management</a:t>
                      </a:r>
                      <a:endParaRPr lang="en-US" dirty="0"/>
                    </a:p>
                  </a:txBody>
                  <a:tcPr/>
                </a:tc>
                <a:tc>
                  <a:txBody>
                    <a:bodyPr/>
                    <a:lstStyle/>
                    <a:p>
                      <a:r>
                        <a:rPr lang="en-US" dirty="0"/>
                        <a:t>Threadneedle Investment Services</a:t>
                      </a:r>
                    </a:p>
                  </a:txBody>
                  <a:tcPr/>
                </a:tc>
                <a:extLst>
                  <a:ext uri="{0D108BD9-81ED-4DB2-BD59-A6C34878D82A}">
                    <a16:rowId xmlns:a16="http://schemas.microsoft.com/office/drawing/2014/main" val="10003"/>
                  </a:ext>
                </a:extLst>
              </a:tr>
              <a:tr h="5181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Goldman</a:t>
                      </a:r>
                      <a:r>
                        <a:rPr lang="en-US" baseline="0" dirty="0"/>
                        <a:t> Sachs Asset Management</a:t>
                      </a:r>
                      <a:endParaRPr lang="en-US" dirty="0"/>
                    </a:p>
                  </a:txBody>
                  <a:tcPr/>
                </a:tc>
                <a:tc>
                  <a:txBody>
                    <a:bodyPr/>
                    <a:lstStyle/>
                    <a:p>
                      <a:r>
                        <a:rPr lang="en-US" dirty="0"/>
                        <a:t>The Vanguard</a:t>
                      </a:r>
                      <a:r>
                        <a:rPr lang="en-US" baseline="0" dirty="0"/>
                        <a:t> Group</a:t>
                      </a:r>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194192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Index (Passive) Fund</a:t>
            </a:r>
          </a:p>
        </p:txBody>
      </p:sp>
      <p:sp>
        <p:nvSpPr>
          <p:cNvPr id="3" name="Content Placeholder 2"/>
          <p:cNvSpPr>
            <a:spLocks noGrp="1"/>
          </p:cNvSpPr>
          <p:nvPr>
            <p:ph idx="1"/>
          </p:nvPr>
        </p:nvSpPr>
        <p:spPr/>
        <p:txBody>
          <a:bodyPr/>
          <a:lstStyle/>
          <a:p>
            <a:r>
              <a:rPr lang="en-US" dirty="0"/>
              <a:t>An index fund attempts to mimic the return of a specific market index, i.e., S&amp;P 500, FTSE, TAIEX, etc. It contains all of the holdings of the index.</a:t>
            </a:r>
          </a:p>
          <a:p>
            <a:r>
              <a:rPr lang="en-US" dirty="0"/>
              <a:t>Fees are generally lower than active management because an index fund does not require researching investments or monitoring market movements.</a:t>
            </a:r>
          </a:p>
        </p:txBody>
      </p:sp>
    </p:spTree>
    <p:extLst>
      <p:ext uri="{BB962C8B-B14F-4D97-AF65-F5344CB8AC3E}">
        <p14:creationId xmlns:p14="http://schemas.microsoft.com/office/powerpoint/2010/main" val="31748835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Actively Managed Fund</a:t>
            </a:r>
          </a:p>
        </p:txBody>
      </p:sp>
      <p:sp>
        <p:nvSpPr>
          <p:cNvPr id="3" name="Content Placeholder 2"/>
          <p:cNvSpPr>
            <a:spLocks noGrp="1"/>
          </p:cNvSpPr>
          <p:nvPr>
            <p:ph idx="1"/>
          </p:nvPr>
        </p:nvSpPr>
        <p:spPr/>
        <p:txBody>
          <a:bodyPr/>
          <a:lstStyle/>
          <a:p>
            <a:r>
              <a:rPr lang="en-US" dirty="0"/>
              <a:t>Professional managers choose what they believe are the best investment opportunities, given a fund’s strategy, with the goal of outperforming a specific benchmark. </a:t>
            </a:r>
          </a:p>
        </p:txBody>
      </p:sp>
    </p:spTree>
    <p:extLst>
      <p:ext uri="{BB962C8B-B14F-4D97-AF65-F5344CB8AC3E}">
        <p14:creationId xmlns:p14="http://schemas.microsoft.com/office/powerpoint/2010/main" val="4252662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a:t>International Retirement Plan Investment Fund Choices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79272402"/>
              </p:ext>
            </p:extLst>
          </p:nvPr>
        </p:nvGraphicFramePr>
        <p:xfrm>
          <a:off x="685800" y="1981200"/>
          <a:ext cx="7863840" cy="3831768"/>
        </p:xfrm>
        <a:graphic>
          <a:graphicData uri="http://schemas.openxmlformats.org/drawingml/2006/table">
            <a:tbl>
              <a:tblPr firstRow="1" bandRow="1">
                <a:tableStyleId>{5C22544A-7EE6-4342-B048-85BDC9FD1C3A}</a:tableStyleId>
              </a:tblPr>
              <a:tblGrid>
                <a:gridCol w="3931920">
                  <a:extLst>
                    <a:ext uri="{9D8B030D-6E8A-4147-A177-3AD203B41FA5}">
                      <a16:colId xmlns:a16="http://schemas.microsoft.com/office/drawing/2014/main" val="20000"/>
                    </a:ext>
                  </a:extLst>
                </a:gridCol>
                <a:gridCol w="3931920">
                  <a:extLst>
                    <a:ext uri="{9D8B030D-6E8A-4147-A177-3AD203B41FA5}">
                      <a16:colId xmlns:a16="http://schemas.microsoft.com/office/drawing/2014/main" val="20001"/>
                    </a:ext>
                  </a:extLst>
                </a:gridCol>
              </a:tblGrid>
              <a:tr h="478971">
                <a:tc>
                  <a:txBody>
                    <a:bodyPr/>
                    <a:lstStyle/>
                    <a:p>
                      <a:r>
                        <a:rPr lang="en-US" sz="1800" dirty="0"/>
                        <a:t>Cash</a:t>
                      </a:r>
                      <a:r>
                        <a:rPr lang="en-US" sz="1800" baseline="0" dirty="0"/>
                        <a:t> </a:t>
                      </a:r>
                      <a:r>
                        <a:rPr lang="en-US" sz="1800" dirty="0"/>
                        <a:t>Money Market</a:t>
                      </a:r>
                    </a:p>
                  </a:txBody>
                  <a:tcPr marT="45714" marB="45714"/>
                </a:tc>
                <a:tc>
                  <a:txBody>
                    <a:bodyPr/>
                    <a:lstStyle/>
                    <a:p>
                      <a:r>
                        <a:rPr lang="en-US" sz="1800" dirty="0"/>
                        <a:t>Bonds</a:t>
                      </a:r>
                    </a:p>
                  </a:txBody>
                  <a:tcPr marT="45714" marB="45714"/>
                </a:tc>
                <a:extLst>
                  <a:ext uri="{0D108BD9-81ED-4DB2-BD59-A6C34878D82A}">
                    <a16:rowId xmlns:a16="http://schemas.microsoft.com/office/drawing/2014/main" val="10000"/>
                  </a:ext>
                </a:extLst>
              </a:tr>
              <a:tr h="478971">
                <a:tc>
                  <a:txBody>
                    <a:bodyPr/>
                    <a:lstStyle/>
                    <a:p>
                      <a:r>
                        <a:rPr lang="en-US" sz="1800" dirty="0"/>
                        <a:t>SSgA USD Liquidity Fund</a:t>
                      </a:r>
                    </a:p>
                  </a:txBody>
                  <a:tcPr marT="45714" marB="45714"/>
                </a:tc>
                <a:tc>
                  <a:txBody>
                    <a:bodyPr/>
                    <a:lstStyle/>
                    <a:p>
                      <a:r>
                        <a:rPr lang="en-US" sz="1800" dirty="0"/>
                        <a:t>PIMCO Global Bond</a:t>
                      </a:r>
                      <a:r>
                        <a:rPr lang="en-US" sz="1800" baseline="0" dirty="0"/>
                        <a:t> Fund*</a:t>
                      </a:r>
                      <a:endParaRPr lang="en-US" sz="1800" dirty="0"/>
                    </a:p>
                  </a:txBody>
                  <a:tcPr marT="45714" marB="45714"/>
                </a:tc>
                <a:extLst>
                  <a:ext uri="{0D108BD9-81ED-4DB2-BD59-A6C34878D82A}">
                    <a16:rowId xmlns:a16="http://schemas.microsoft.com/office/drawing/2014/main" val="10001"/>
                  </a:ext>
                </a:extLst>
              </a:tr>
              <a:tr h="478971">
                <a:tc>
                  <a:txBody>
                    <a:bodyPr/>
                    <a:lstStyle/>
                    <a:p>
                      <a:r>
                        <a:rPr lang="en-US" sz="1800" dirty="0"/>
                        <a:t>Goldman Sachs Euro Liquid</a:t>
                      </a:r>
                      <a:r>
                        <a:rPr lang="en-US" sz="1800" baseline="0" dirty="0"/>
                        <a:t> Reserves</a:t>
                      </a:r>
                      <a:endParaRPr lang="en-US" sz="1800" dirty="0"/>
                    </a:p>
                  </a:txBody>
                  <a:tcPr marT="45714" marB="45714"/>
                </a:tc>
                <a:tc>
                  <a:txBody>
                    <a:bodyPr/>
                    <a:lstStyle/>
                    <a:p>
                      <a:r>
                        <a:rPr lang="en-US" sz="1800" dirty="0"/>
                        <a:t>Vanguard</a:t>
                      </a:r>
                      <a:r>
                        <a:rPr lang="en-US" sz="1800" baseline="0" dirty="0"/>
                        <a:t> Global Bond Index Fund</a:t>
                      </a:r>
                      <a:endParaRPr lang="en-US" sz="1800" dirty="0"/>
                    </a:p>
                  </a:txBody>
                  <a:tcPr marT="45714" marB="45714"/>
                </a:tc>
                <a:extLst>
                  <a:ext uri="{0D108BD9-81ED-4DB2-BD59-A6C34878D82A}">
                    <a16:rowId xmlns:a16="http://schemas.microsoft.com/office/drawing/2014/main" val="10002"/>
                  </a:ext>
                </a:extLst>
              </a:tr>
              <a:tr h="478971">
                <a:tc>
                  <a:txBody>
                    <a:bodyPr/>
                    <a:lstStyle/>
                    <a:p>
                      <a:r>
                        <a:rPr lang="en-US" sz="1800" dirty="0"/>
                        <a:t>Goldman</a:t>
                      </a:r>
                      <a:r>
                        <a:rPr lang="en-US" sz="1800" baseline="0" dirty="0"/>
                        <a:t> Sachs Yen Liquid Reserves</a:t>
                      </a:r>
                      <a:endParaRPr lang="en-US" sz="1800" dirty="0"/>
                    </a:p>
                  </a:txBody>
                  <a:tcPr marT="45714" marB="45714"/>
                </a:tc>
                <a:tc>
                  <a:txBody>
                    <a:bodyPr/>
                    <a:lstStyle/>
                    <a:p>
                      <a:r>
                        <a:rPr lang="en-US" sz="1800" dirty="0"/>
                        <a:t>PIMCO Total Return Bond Fund*</a:t>
                      </a:r>
                    </a:p>
                  </a:txBody>
                  <a:tcPr marT="45714" marB="45714"/>
                </a:tc>
                <a:extLst>
                  <a:ext uri="{0D108BD9-81ED-4DB2-BD59-A6C34878D82A}">
                    <a16:rowId xmlns:a16="http://schemas.microsoft.com/office/drawing/2014/main" val="10003"/>
                  </a:ext>
                </a:extLst>
              </a:tr>
              <a:tr h="478971">
                <a:tc>
                  <a:txBody>
                    <a:bodyPr/>
                    <a:lstStyle/>
                    <a:p>
                      <a:endParaRPr lang="en-US" sz="1800" dirty="0"/>
                    </a:p>
                  </a:txBody>
                  <a:tcPr marT="45714" marB="45714"/>
                </a:tc>
                <a:tc>
                  <a:txBody>
                    <a:bodyPr/>
                    <a:lstStyle/>
                    <a:p>
                      <a:r>
                        <a:rPr lang="en-US" sz="1800" dirty="0"/>
                        <a:t>BlackRock US Corporate Bond</a:t>
                      </a:r>
                      <a:r>
                        <a:rPr lang="en-US" sz="1800" baseline="0" dirty="0"/>
                        <a:t> Fund</a:t>
                      </a:r>
                      <a:endParaRPr lang="en-US" sz="1800" dirty="0"/>
                    </a:p>
                  </a:txBody>
                  <a:tcPr marT="45714" marB="45714"/>
                </a:tc>
                <a:extLst>
                  <a:ext uri="{0D108BD9-81ED-4DB2-BD59-A6C34878D82A}">
                    <a16:rowId xmlns:a16="http://schemas.microsoft.com/office/drawing/2014/main" val="10004"/>
                  </a:ext>
                </a:extLst>
              </a:tr>
              <a:tr h="478971">
                <a:tc>
                  <a:txBody>
                    <a:bodyPr/>
                    <a:lstStyle/>
                    <a:p>
                      <a:r>
                        <a:rPr lang="en-US" sz="1800" b="1" dirty="0">
                          <a:solidFill>
                            <a:schemeClr val="bg1"/>
                          </a:solidFill>
                        </a:rPr>
                        <a:t>Quasi</a:t>
                      </a:r>
                      <a:r>
                        <a:rPr lang="en-US" sz="1800" b="1" baseline="0" dirty="0">
                          <a:solidFill>
                            <a:schemeClr val="bg1"/>
                          </a:solidFill>
                        </a:rPr>
                        <a:t> M</a:t>
                      </a:r>
                      <a:r>
                        <a:rPr lang="en-US" sz="1800" b="1" dirty="0">
                          <a:solidFill>
                            <a:schemeClr val="bg1"/>
                          </a:solidFill>
                        </a:rPr>
                        <a:t>oney Market</a:t>
                      </a:r>
                    </a:p>
                  </a:txBody>
                  <a:tcPr marT="45714" marB="45714">
                    <a:solidFill>
                      <a:schemeClr val="accent1"/>
                    </a:solidFill>
                  </a:tcPr>
                </a:tc>
                <a:tc>
                  <a:txBody>
                    <a:bodyPr/>
                    <a:lstStyle/>
                    <a:p>
                      <a:r>
                        <a:rPr lang="en-US" sz="1800" dirty="0"/>
                        <a:t>Threadneedle European</a:t>
                      </a:r>
                      <a:r>
                        <a:rPr lang="en-US" sz="1800" baseline="0" dirty="0"/>
                        <a:t> Bond Fund</a:t>
                      </a:r>
                      <a:endParaRPr lang="en-US" sz="1800" dirty="0"/>
                    </a:p>
                  </a:txBody>
                  <a:tcPr marT="45714" marB="45714"/>
                </a:tc>
                <a:extLst>
                  <a:ext uri="{0D108BD9-81ED-4DB2-BD59-A6C34878D82A}">
                    <a16:rowId xmlns:a16="http://schemas.microsoft.com/office/drawing/2014/main" val="10005"/>
                  </a:ext>
                </a:extLst>
              </a:tr>
              <a:tr h="478971">
                <a:tc>
                  <a:txBody>
                    <a:bodyPr/>
                    <a:lstStyle/>
                    <a:p>
                      <a:r>
                        <a:rPr lang="en-US" sz="1800" dirty="0"/>
                        <a:t>Enhanced</a:t>
                      </a:r>
                      <a:r>
                        <a:rPr lang="en-US" sz="1800" baseline="0" dirty="0"/>
                        <a:t> </a:t>
                      </a:r>
                      <a:r>
                        <a:rPr lang="en-US" sz="1800" dirty="0"/>
                        <a:t>Short-Term Euro</a:t>
                      </a:r>
                      <a:r>
                        <a:rPr lang="en-US" sz="1800" baseline="0" dirty="0"/>
                        <a:t> Fund</a:t>
                      </a:r>
                      <a:endParaRPr lang="en-US" sz="1800" dirty="0"/>
                    </a:p>
                  </a:txBody>
                  <a:tcPr marT="45714" marB="45714"/>
                </a:tc>
                <a:tc>
                  <a:txBody>
                    <a:bodyPr/>
                    <a:lstStyle/>
                    <a:p>
                      <a:r>
                        <a:rPr lang="en-US" sz="1800" dirty="0"/>
                        <a:t>Vanguard European Govern Bond Index</a:t>
                      </a:r>
                    </a:p>
                  </a:txBody>
                  <a:tcPr marT="45714" marB="45714"/>
                </a:tc>
                <a:extLst>
                  <a:ext uri="{0D108BD9-81ED-4DB2-BD59-A6C34878D82A}">
                    <a16:rowId xmlns:a16="http://schemas.microsoft.com/office/drawing/2014/main" val="10006"/>
                  </a:ext>
                </a:extLst>
              </a:tr>
              <a:tr h="478971">
                <a:tc>
                  <a:txBody>
                    <a:bodyPr/>
                    <a:lstStyle/>
                    <a:p>
                      <a:endParaRPr lang="en-US" sz="1800" dirty="0"/>
                    </a:p>
                  </a:txBody>
                  <a:tcPr marT="45714" marB="45714"/>
                </a:tc>
                <a:tc>
                  <a:txBody>
                    <a:bodyPr/>
                    <a:lstStyle/>
                    <a:p>
                      <a:r>
                        <a:rPr lang="en-US" sz="1800" dirty="0"/>
                        <a:t>Advanced Fixed Income</a:t>
                      </a:r>
                      <a:r>
                        <a:rPr lang="en-US" sz="1800" baseline="0" dirty="0"/>
                        <a:t> Global Fund*</a:t>
                      </a:r>
                      <a:endParaRPr lang="en-US" sz="1800" dirty="0"/>
                    </a:p>
                  </a:txBody>
                  <a:tcPr marT="45714" marB="45714"/>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9180147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a:t>Investment Fund Choices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12683685"/>
              </p:ext>
            </p:extLst>
          </p:nvPr>
        </p:nvGraphicFramePr>
        <p:xfrm>
          <a:off x="685800" y="1981200"/>
          <a:ext cx="7863840" cy="3733800"/>
        </p:xfrm>
        <a:graphic>
          <a:graphicData uri="http://schemas.openxmlformats.org/drawingml/2006/table">
            <a:tbl>
              <a:tblPr firstRow="1" bandRow="1">
                <a:tableStyleId>{5C22544A-7EE6-4342-B048-85BDC9FD1C3A}</a:tableStyleId>
              </a:tblPr>
              <a:tblGrid>
                <a:gridCol w="3931920">
                  <a:extLst>
                    <a:ext uri="{9D8B030D-6E8A-4147-A177-3AD203B41FA5}">
                      <a16:colId xmlns:a16="http://schemas.microsoft.com/office/drawing/2014/main" val="20000"/>
                    </a:ext>
                  </a:extLst>
                </a:gridCol>
                <a:gridCol w="3931920">
                  <a:extLst>
                    <a:ext uri="{9D8B030D-6E8A-4147-A177-3AD203B41FA5}">
                      <a16:colId xmlns:a16="http://schemas.microsoft.com/office/drawing/2014/main" val="20001"/>
                    </a:ext>
                  </a:extLst>
                </a:gridCol>
              </a:tblGrid>
              <a:tr h="466725">
                <a:tc>
                  <a:txBody>
                    <a:bodyPr/>
                    <a:lstStyle/>
                    <a:p>
                      <a:r>
                        <a:rPr lang="en-US" sz="1800" dirty="0"/>
                        <a:t>Stock – Active </a:t>
                      </a:r>
                    </a:p>
                  </a:txBody>
                  <a:tcPr marT="45714" marB="45714"/>
                </a:tc>
                <a:tc>
                  <a:txBody>
                    <a:bodyPr/>
                    <a:lstStyle/>
                    <a:p>
                      <a:r>
                        <a:rPr lang="en-US" sz="1800" dirty="0"/>
                        <a:t>Stock – Passive</a:t>
                      </a:r>
                      <a:r>
                        <a:rPr lang="en-US" sz="1800" baseline="0" dirty="0"/>
                        <a:t> (Index)</a:t>
                      </a:r>
                      <a:endParaRPr lang="en-US" sz="1800" dirty="0"/>
                    </a:p>
                  </a:txBody>
                  <a:tcPr marT="45714" marB="45714"/>
                </a:tc>
                <a:extLst>
                  <a:ext uri="{0D108BD9-81ED-4DB2-BD59-A6C34878D82A}">
                    <a16:rowId xmlns:a16="http://schemas.microsoft.com/office/drawing/2014/main" val="10000"/>
                  </a:ext>
                </a:extLst>
              </a:tr>
              <a:tr h="466725">
                <a:tc>
                  <a:txBody>
                    <a:bodyPr/>
                    <a:lstStyle/>
                    <a:p>
                      <a:r>
                        <a:rPr lang="en-US" sz="1800" dirty="0"/>
                        <a:t>Aberdeen Global World Equity Fund</a:t>
                      </a:r>
                    </a:p>
                  </a:txBody>
                  <a:tcPr marT="45714" marB="45714"/>
                </a:tc>
                <a:tc>
                  <a:txBody>
                    <a:bodyPr/>
                    <a:lstStyle/>
                    <a:p>
                      <a:r>
                        <a:rPr lang="en-US" sz="1800" dirty="0"/>
                        <a:t>Vanguard Global Stock Index Fund</a:t>
                      </a:r>
                    </a:p>
                  </a:txBody>
                  <a:tcPr marT="45714" marB="45714"/>
                </a:tc>
                <a:extLst>
                  <a:ext uri="{0D108BD9-81ED-4DB2-BD59-A6C34878D82A}">
                    <a16:rowId xmlns:a16="http://schemas.microsoft.com/office/drawing/2014/main" val="10001"/>
                  </a:ext>
                </a:extLst>
              </a:tr>
              <a:tr h="4667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Allianz Best</a:t>
                      </a:r>
                      <a:r>
                        <a:rPr lang="en-US" sz="1800" baseline="0" dirty="0"/>
                        <a:t> Styles Global Equity Fund*</a:t>
                      </a:r>
                      <a:endParaRPr lang="en-US" sz="1800" dirty="0"/>
                    </a:p>
                  </a:txBody>
                  <a:tcPr marT="45714" marB="45714"/>
                </a:tc>
                <a:tc>
                  <a:txBody>
                    <a:bodyPr/>
                    <a:lstStyle/>
                    <a:p>
                      <a:r>
                        <a:rPr lang="en-US" sz="1800" dirty="0"/>
                        <a:t>Vanguard US 500 Stock Index</a:t>
                      </a:r>
                      <a:r>
                        <a:rPr lang="en-US" sz="1800" baseline="0" dirty="0"/>
                        <a:t> Fund</a:t>
                      </a:r>
                      <a:endParaRPr lang="en-US" sz="1800" dirty="0"/>
                    </a:p>
                  </a:txBody>
                  <a:tcPr marT="45714" marB="45714"/>
                </a:tc>
                <a:extLst>
                  <a:ext uri="{0D108BD9-81ED-4DB2-BD59-A6C34878D82A}">
                    <a16:rowId xmlns:a16="http://schemas.microsoft.com/office/drawing/2014/main" val="10002"/>
                  </a:ext>
                </a:extLst>
              </a:tr>
              <a:tr h="4667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Allianz Best Styles US Equity Fund*</a:t>
                      </a:r>
                    </a:p>
                  </a:txBody>
                  <a:tcPr marT="45714" marB="45714"/>
                </a:tc>
                <a:tc>
                  <a:txBody>
                    <a:bodyPr/>
                    <a:lstStyle/>
                    <a:p>
                      <a:r>
                        <a:rPr lang="en-US" sz="1800" dirty="0"/>
                        <a:t>Vanguard</a:t>
                      </a:r>
                      <a:r>
                        <a:rPr lang="en-US" sz="1800" baseline="0" dirty="0"/>
                        <a:t> European Stock Index Fund</a:t>
                      </a:r>
                      <a:endParaRPr lang="en-US" sz="1800" dirty="0"/>
                    </a:p>
                  </a:txBody>
                  <a:tcPr marT="45714" marB="45714"/>
                </a:tc>
                <a:extLst>
                  <a:ext uri="{0D108BD9-81ED-4DB2-BD59-A6C34878D82A}">
                    <a16:rowId xmlns:a16="http://schemas.microsoft.com/office/drawing/2014/main" val="10003"/>
                  </a:ext>
                </a:extLst>
              </a:tr>
              <a:tr h="466725">
                <a:tc>
                  <a:txBody>
                    <a:bodyPr/>
                    <a:lstStyle/>
                    <a:p>
                      <a:r>
                        <a:rPr lang="en-US" sz="1800" dirty="0"/>
                        <a:t>Allianz Emerging Asia Equity Fund*</a:t>
                      </a:r>
                    </a:p>
                  </a:txBody>
                  <a:tcPr marT="45714" marB="45714"/>
                </a:tc>
                <a:tc>
                  <a:txBody>
                    <a:bodyPr/>
                    <a:lstStyle/>
                    <a:p>
                      <a:r>
                        <a:rPr lang="en-US" sz="1800" dirty="0"/>
                        <a:t>Vanguard Pacific ex-Japan</a:t>
                      </a:r>
                      <a:r>
                        <a:rPr lang="en-US" sz="1800" baseline="0" dirty="0"/>
                        <a:t> Index Fund</a:t>
                      </a:r>
                      <a:endParaRPr lang="en-US" sz="1800" dirty="0"/>
                    </a:p>
                  </a:txBody>
                  <a:tcPr marT="45714" marB="45714"/>
                </a:tc>
                <a:extLst>
                  <a:ext uri="{0D108BD9-81ED-4DB2-BD59-A6C34878D82A}">
                    <a16:rowId xmlns:a16="http://schemas.microsoft.com/office/drawing/2014/main" val="10004"/>
                  </a:ext>
                </a:extLst>
              </a:tr>
              <a:tr h="4667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Allianz Europe</a:t>
                      </a:r>
                      <a:r>
                        <a:rPr lang="en-US" sz="1800" baseline="0" dirty="0"/>
                        <a:t> Growth Equity Fund*</a:t>
                      </a:r>
                      <a:endParaRPr lang="en-US" sz="1800" dirty="0"/>
                    </a:p>
                  </a:txBody>
                  <a:tcPr marT="45714" marB="45714"/>
                </a:tc>
                <a:tc>
                  <a:txBody>
                    <a:bodyPr/>
                    <a:lstStyle/>
                    <a:p>
                      <a:r>
                        <a:rPr lang="en-US" sz="1800" dirty="0"/>
                        <a:t>Vanguard Japan Stock Index</a:t>
                      </a:r>
                    </a:p>
                  </a:txBody>
                  <a:tcPr marT="45714" marB="45714"/>
                </a:tc>
                <a:extLst>
                  <a:ext uri="{0D108BD9-81ED-4DB2-BD59-A6C34878D82A}">
                    <a16:rowId xmlns:a16="http://schemas.microsoft.com/office/drawing/2014/main" val="10005"/>
                  </a:ext>
                </a:extLst>
              </a:tr>
              <a:tr h="466725">
                <a:tc>
                  <a:txBody>
                    <a:bodyPr/>
                    <a:lstStyle/>
                    <a:p>
                      <a:r>
                        <a:rPr lang="en-US" sz="1800" dirty="0"/>
                        <a:t>Allianz Japan Equity Fund*</a:t>
                      </a:r>
                    </a:p>
                  </a:txBody>
                  <a:tcPr marT="45714" marB="45714"/>
                </a:tc>
                <a:tc>
                  <a:txBody>
                    <a:bodyPr/>
                    <a:lstStyle/>
                    <a:p>
                      <a:r>
                        <a:rPr lang="en-US" sz="1800" dirty="0"/>
                        <a:t>Vanguard Emerging Markets </a:t>
                      </a:r>
                      <a:r>
                        <a:rPr lang="en-US" sz="1800" baseline="0" dirty="0"/>
                        <a:t>Index</a:t>
                      </a:r>
                      <a:endParaRPr lang="en-US" sz="1800" dirty="0"/>
                    </a:p>
                  </a:txBody>
                  <a:tcPr marT="45714" marB="45714"/>
                </a:tc>
                <a:extLst>
                  <a:ext uri="{0D108BD9-81ED-4DB2-BD59-A6C34878D82A}">
                    <a16:rowId xmlns:a16="http://schemas.microsoft.com/office/drawing/2014/main" val="10006"/>
                  </a:ext>
                </a:extLst>
              </a:tr>
              <a:tr h="466725">
                <a:tc>
                  <a:txBody>
                    <a:bodyPr/>
                    <a:lstStyle/>
                    <a:p>
                      <a:r>
                        <a:rPr lang="en-US" sz="1800" dirty="0"/>
                        <a:t>Allianz Euroland Equity SRI Fund</a:t>
                      </a:r>
                    </a:p>
                  </a:txBody>
                  <a:tcPr marT="45714" marB="4571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p>
                  </a:txBody>
                  <a:tcPr marT="45714" marB="45714"/>
                </a:tc>
                <a:extLst>
                  <a:ext uri="{0D108BD9-81ED-4DB2-BD59-A6C34878D82A}">
                    <a16:rowId xmlns:a16="http://schemas.microsoft.com/office/drawing/2014/main" val="10007"/>
                  </a:ext>
                </a:extLst>
              </a:tr>
            </a:tbl>
          </a:graphicData>
        </a:graphic>
      </p:graphicFrame>
      <p:sp>
        <p:nvSpPr>
          <p:cNvPr id="3" name="TextBox 2">
            <a:extLst>
              <a:ext uri="{FF2B5EF4-FFF2-40B4-BE49-F238E27FC236}">
                <a16:creationId xmlns:a16="http://schemas.microsoft.com/office/drawing/2014/main" id="{56A8F67A-26FB-449D-8D36-2EE799CA0D29}"/>
              </a:ext>
            </a:extLst>
          </p:cNvPr>
          <p:cNvSpPr txBox="1"/>
          <p:nvPr/>
        </p:nvSpPr>
        <p:spPr>
          <a:xfrm>
            <a:off x="685800" y="5791200"/>
            <a:ext cx="3810000" cy="307777"/>
          </a:xfrm>
          <a:prstGeom prst="rect">
            <a:avLst/>
          </a:prstGeom>
          <a:noFill/>
        </p:spPr>
        <p:txBody>
          <a:bodyPr wrap="square" rtlCol="0">
            <a:spAutoFit/>
          </a:bodyPr>
          <a:lstStyle/>
          <a:p>
            <a:r>
              <a:rPr lang="en-US" sz="1400" dirty="0"/>
              <a:t>* Encompassed within the LifeCycle Concept</a:t>
            </a:r>
            <a:endParaRPr lang="en-US" dirty="0"/>
          </a:p>
        </p:txBody>
      </p:sp>
    </p:spTree>
    <p:extLst>
      <p:ext uri="{BB962C8B-B14F-4D97-AF65-F5344CB8AC3E}">
        <p14:creationId xmlns:p14="http://schemas.microsoft.com/office/powerpoint/2010/main" val="38790215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t>Allianz LifeCycle Concept</a:t>
            </a:r>
            <a:br>
              <a:rPr lang="en-US" dirty="0"/>
            </a:b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a:t>Designed for individuals who prefer not to make their own investment decisions.</a:t>
            </a:r>
          </a:p>
          <a:p>
            <a:r>
              <a:rPr lang="en-US" dirty="0"/>
              <a:t>Invests among 8 mutual funds.</a:t>
            </a:r>
          </a:p>
          <a:p>
            <a:pPr lvl="1"/>
            <a:r>
              <a:rPr lang="en-US" dirty="0"/>
              <a:t>3 bond funds and 5 stock funds</a:t>
            </a:r>
          </a:p>
          <a:p>
            <a:r>
              <a:rPr lang="en-US" u="sng" dirty="0"/>
              <a:t>Automatically</a:t>
            </a:r>
            <a:r>
              <a:rPr lang="en-US" dirty="0"/>
              <a:t> shifts the participant’s assets between different asset allocations according to his or her individual glide-path (age, time horizon, risk appetite, contribution level, etc.).</a:t>
            </a:r>
          </a:p>
        </p:txBody>
      </p:sp>
    </p:spTree>
    <p:extLst>
      <p:ext uri="{BB962C8B-B14F-4D97-AF65-F5344CB8AC3E}">
        <p14:creationId xmlns:p14="http://schemas.microsoft.com/office/powerpoint/2010/main" val="619923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Allianz LifeCycle Concept</a:t>
            </a:r>
            <a:br>
              <a:rPr lang="en-US" dirty="0"/>
            </a:br>
            <a:endParaRPr lang="en-US" dirty="0"/>
          </a:p>
        </p:txBody>
      </p:sp>
      <p:pic>
        <p:nvPicPr>
          <p:cNvPr id="10" name="Picture 9">
            <a:extLst>
              <a:ext uri="{FF2B5EF4-FFF2-40B4-BE49-F238E27FC236}">
                <a16:creationId xmlns:a16="http://schemas.microsoft.com/office/drawing/2014/main" id="{EEDA3326-1001-4D2C-9780-19798EF746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 y="1219200"/>
            <a:ext cx="7772400" cy="5257800"/>
          </a:xfrm>
          <a:prstGeom prst="rect">
            <a:avLst/>
          </a:prstGeom>
        </p:spPr>
      </p:pic>
    </p:spTree>
    <p:extLst>
      <p:ext uri="{BB962C8B-B14F-4D97-AF65-F5344CB8AC3E}">
        <p14:creationId xmlns:p14="http://schemas.microsoft.com/office/powerpoint/2010/main" val="20173167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Allianz Lifecycle Concept</a:t>
            </a:r>
            <a:br>
              <a:rPr lang="en-US" dirty="0"/>
            </a:br>
            <a:r>
              <a:rPr lang="en-US" dirty="0"/>
              <a:t>Two Approaches</a:t>
            </a:r>
          </a:p>
        </p:txBody>
      </p:sp>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685800" y="2057400"/>
            <a:ext cx="7924800" cy="4038600"/>
          </a:xfrm>
          <a:prstGeom prst="rect">
            <a:avLst/>
          </a:prstGeom>
        </p:spPr>
      </p:pic>
    </p:spTree>
    <p:extLst>
      <p:ext uri="{BB962C8B-B14F-4D97-AF65-F5344CB8AC3E}">
        <p14:creationId xmlns:p14="http://schemas.microsoft.com/office/powerpoint/2010/main" val="36215757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LifeCycle</a:t>
            </a:r>
            <a:br>
              <a:rPr lang="en-US" dirty="0"/>
            </a:br>
            <a:endParaRPr lang="en-US" dirty="0"/>
          </a:p>
        </p:txBody>
      </p:sp>
      <p:sp>
        <p:nvSpPr>
          <p:cNvPr id="3" name="Content Placeholder 2"/>
          <p:cNvSpPr>
            <a:spLocks noGrp="1"/>
          </p:cNvSpPr>
          <p:nvPr>
            <p:ph idx="1"/>
          </p:nvPr>
        </p:nvSpPr>
        <p:spPr>
          <a:xfrm>
            <a:off x="685800" y="1752600"/>
            <a:ext cx="7772400" cy="4114800"/>
          </a:xfrm>
        </p:spPr>
        <p:txBody>
          <a:bodyPr/>
          <a:lstStyle/>
          <a:p>
            <a:r>
              <a:rPr lang="en-US" dirty="0"/>
              <a:t>Professionally managed</a:t>
            </a:r>
          </a:p>
          <a:p>
            <a:r>
              <a:rPr lang="en-US" dirty="0"/>
              <a:t>Diversification</a:t>
            </a:r>
          </a:p>
          <a:p>
            <a:pPr lvl="1"/>
            <a:r>
              <a:rPr lang="en-US" dirty="0"/>
              <a:t>Assets invested across asset classes and regions</a:t>
            </a:r>
          </a:p>
          <a:p>
            <a:r>
              <a:rPr lang="en-US" dirty="0"/>
              <a:t>Automatically moves investments from riskier to safer assets as retirement age approaches</a:t>
            </a:r>
          </a:p>
          <a:p>
            <a:r>
              <a:rPr lang="en-US" dirty="0"/>
              <a:t>Automatically rebalances investments</a:t>
            </a:r>
          </a:p>
          <a:p>
            <a:pPr lvl="1"/>
            <a:r>
              <a:rPr lang="en-US" dirty="0"/>
              <a:t>At least two times per year</a:t>
            </a:r>
          </a:p>
          <a:p>
            <a:endParaRPr lang="en-US" dirty="0"/>
          </a:p>
        </p:txBody>
      </p:sp>
    </p:spTree>
    <p:extLst>
      <p:ext uri="{BB962C8B-B14F-4D97-AF65-F5344CB8AC3E}">
        <p14:creationId xmlns:p14="http://schemas.microsoft.com/office/powerpoint/2010/main" val="1509280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AIARC Staff Resources</a:t>
            </a:r>
          </a:p>
        </p:txBody>
      </p:sp>
      <p:graphicFrame>
        <p:nvGraphicFramePr>
          <p:cNvPr id="4" name="Content Placeholder 3"/>
          <p:cNvGraphicFramePr>
            <a:graphicFrameLocks noGrp="1"/>
          </p:cNvGraphicFramePr>
          <p:nvPr>
            <p:ph idx="1"/>
            <p:extLst/>
          </p:nvPr>
        </p:nvGraphicFramePr>
        <p:xfrm>
          <a:off x="685800" y="1676400"/>
          <a:ext cx="7772400" cy="4419600"/>
        </p:xfrm>
        <a:graphic>
          <a:graphicData uri="http://schemas.openxmlformats.org/drawingml/2006/table">
            <a:tbl>
              <a:tblPr firstRow="1" bandRow="1">
                <a:tableStyleId>{5C22544A-7EE6-4342-B048-85BDC9FD1C3A}</a:tableStyleId>
              </a:tblPr>
              <a:tblGrid>
                <a:gridCol w="7772400">
                  <a:extLst>
                    <a:ext uri="{9D8B030D-6E8A-4147-A177-3AD203B41FA5}">
                      <a16:colId xmlns:a16="http://schemas.microsoft.com/office/drawing/2014/main" val="20000"/>
                    </a:ext>
                  </a:extLst>
                </a:gridCol>
              </a:tblGrid>
              <a:tr h="368300">
                <a:tc>
                  <a:txBody>
                    <a:bodyPr/>
                    <a:lstStyle/>
                    <a:p>
                      <a:endParaRPr lang="en-US" baseline="0" dirty="0">
                        <a:solidFill>
                          <a:schemeClr val="bg1"/>
                        </a:solidFill>
                      </a:endParaRPr>
                    </a:p>
                  </a:txBody>
                  <a:tcPr>
                    <a:solidFill>
                      <a:schemeClr val="bg1"/>
                    </a:solidFill>
                  </a:tcPr>
                </a:tc>
                <a:extLst>
                  <a:ext uri="{0D108BD9-81ED-4DB2-BD59-A6C34878D82A}">
                    <a16:rowId xmlns:a16="http://schemas.microsoft.com/office/drawing/2014/main" val="10000"/>
                  </a:ext>
                </a:extLst>
              </a:tr>
              <a:tr h="368300">
                <a:tc>
                  <a:txBody>
                    <a:bodyPr/>
                    <a:lstStyle/>
                    <a:p>
                      <a:r>
                        <a:rPr lang="en-US" dirty="0"/>
                        <a:t>Jeffrey Hungate, President &amp; CEO</a:t>
                      </a:r>
                    </a:p>
                  </a:txBody>
                  <a:tcPr/>
                </a:tc>
                <a:extLst>
                  <a:ext uri="{0D108BD9-81ED-4DB2-BD59-A6C34878D82A}">
                    <a16:rowId xmlns:a16="http://schemas.microsoft.com/office/drawing/2014/main" val="10001"/>
                  </a:ext>
                </a:extLst>
              </a:tr>
              <a:tr h="3683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Jasmine Goh,</a:t>
                      </a:r>
                      <a:r>
                        <a:rPr lang="en-US" baseline="0" dirty="0"/>
                        <a:t> Director of Accounting</a:t>
                      </a:r>
                      <a:endParaRPr lang="en-US" dirty="0"/>
                    </a:p>
                  </a:txBody>
                  <a:tcPr/>
                </a:tc>
                <a:extLst>
                  <a:ext uri="{0D108BD9-81ED-4DB2-BD59-A6C34878D82A}">
                    <a16:rowId xmlns:a16="http://schemas.microsoft.com/office/drawing/2014/main" val="10002"/>
                  </a:ext>
                </a:extLst>
              </a:tr>
              <a:tr h="368300">
                <a:tc>
                  <a:txBody>
                    <a:bodyPr/>
                    <a:lstStyle/>
                    <a:p>
                      <a:r>
                        <a:rPr lang="en-US" dirty="0"/>
                        <a:t>Yili Shao, Director</a:t>
                      </a:r>
                      <a:r>
                        <a:rPr lang="en-US" baseline="0" dirty="0"/>
                        <a:t> of Information Systems</a:t>
                      </a:r>
                      <a:endParaRPr lang="en-US" dirty="0"/>
                    </a:p>
                  </a:txBody>
                  <a:tcPr/>
                </a:tc>
                <a:extLst>
                  <a:ext uri="{0D108BD9-81ED-4DB2-BD59-A6C34878D82A}">
                    <a16:rowId xmlns:a16="http://schemas.microsoft.com/office/drawing/2014/main" val="10003"/>
                  </a:ext>
                </a:extLst>
              </a:tr>
              <a:tr h="368300">
                <a:tc>
                  <a:txBody>
                    <a:bodyPr/>
                    <a:lstStyle/>
                    <a:p>
                      <a:r>
                        <a:rPr lang="en-US" dirty="0"/>
                        <a:t>David Stinson,</a:t>
                      </a:r>
                      <a:r>
                        <a:rPr lang="en-US" baseline="0" dirty="0"/>
                        <a:t> Director of Finance</a:t>
                      </a:r>
                      <a:endParaRPr lang="en-US" dirty="0"/>
                    </a:p>
                  </a:txBody>
                  <a:tcPr/>
                </a:tc>
                <a:extLst>
                  <a:ext uri="{0D108BD9-81ED-4DB2-BD59-A6C34878D82A}">
                    <a16:rowId xmlns:a16="http://schemas.microsoft.com/office/drawing/2014/main" val="10004"/>
                  </a:ext>
                </a:extLst>
              </a:tr>
              <a:tr h="3683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Afifa Haque, Manager</a:t>
                      </a:r>
                      <a:r>
                        <a:rPr lang="en-US" baseline="0" dirty="0">
                          <a:solidFill>
                            <a:schemeClr val="tx1"/>
                          </a:solidFill>
                        </a:rPr>
                        <a:t> of Corporate </a:t>
                      </a:r>
                      <a:r>
                        <a:rPr lang="en-US" dirty="0">
                          <a:solidFill>
                            <a:schemeClr val="tx1"/>
                          </a:solidFill>
                        </a:rPr>
                        <a:t>Communications</a:t>
                      </a:r>
                      <a:endParaRPr lang="en-US" dirty="0"/>
                    </a:p>
                  </a:txBody>
                  <a:tcPr/>
                </a:tc>
                <a:extLst>
                  <a:ext uri="{0D108BD9-81ED-4DB2-BD59-A6C34878D82A}">
                    <a16:rowId xmlns:a16="http://schemas.microsoft.com/office/drawing/2014/main" val="10005"/>
                  </a:ext>
                </a:extLst>
              </a:tr>
              <a:tr h="368300">
                <a:tc>
                  <a:txBody>
                    <a:bodyPr/>
                    <a:lstStyle/>
                    <a:p>
                      <a:r>
                        <a:rPr lang="en-US" dirty="0"/>
                        <a:t>Renae Liu, Manager of Payroll</a:t>
                      </a:r>
                      <a:r>
                        <a:rPr lang="en-US" baseline="0" dirty="0"/>
                        <a:t> &amp; Benefits</a:t>
                      </a:r>
                      <a:endParaRPr lang="en-US" dirty="0"/>
                    </a:p>
                  </a:txBody>
                  <a:tcPr/>
                </a:tc>
                <a:extLst>
                  <a:ext uri="{0D108BD9-81ED-4DB2-BD59-A6C34878D82A}">
                    <a16:rowId xmlns:a16="http://schemas.microsoft.com/office/drawing/2014/main" val="10006"/>
                  </a:ext>
                </a:extLst>
              </a:tr>
              <a:tr h="3683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Madiha</a:t>
                      </a:r>
                      <a:r>
                        <a:rPr lang="en-US" baseline="0" dirty="0"/>
                        <a:t> Babar, Payroll &amp; Benefits Coordinator</a:t>
                      </a:r>
                      <a:endParaRPr lang="en-US" dirty="0"/>
                    </a:p>
                  </a:txBody>
                  <a:tcPr/>
                </a:tc>
                <a:extLst>
                  <a:ext uri="{0D108BD9-81ED-4DB2-BD59-A6C34878D82A}">
                    <a16:rowId xmlns:a16="http://schemas.microsoft.com/office/drawing/2014/main" val="10007"/>
                  </a:ext>
                </a:extLst>
              </a:tr>
              <a:tr h="3683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Soumia Elidrissi, Payroll</a:t>
                      </a:r>
                      <a:r>
                        <a:rPr lang="en-US" baseline="0" dirty="0">
                          <a:solidFill>
                            <a:schemeClr val="tx1"/>
                          </a:solidFill>
                        </a:rPr>
                        <a:t> &amp; Benefits </a:t>
                      </a:r>
                      <a:r>
                        <a:rPr lang="en-US" dirty="0">
                          <a:solidFill>
                            <a:schemeClr val="tx1"/>
                          </a:solidFill>
                        </a:rPr>
                        <a:t>Coordinator </a:t>
                      </a:r>
                      <a:endParaRPr lang="en-US" dirty="0"/>
                    </a:p>
                  </a:txBody>
                  <a:tcPr/>
                </a:tc>
                <a:extLst>
                  <a:ext uri="{0D108BD9-81ED-4DB2-BD59-A6C34878D82A}">
                    <a16:rowId xmlns:a16="http://schemas.microsoft.com/office/drawing/2014/main" val="10008"/>
                  </a:ext>
                </a:extLst>
              </a:tr>
              <a:tr h="3683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Yoorim</a:t>
                      </a:r>
                      <a:r>
                        <a:rPr lang="en-US" baseline="0" dirty="0"/>
                        <a:t> Shin, Payroll &amp; Benefits Coordinator</a:t>
                      </a:r>
                      <a:endParaRPr lang="en-US" dirty="0"/>
                    </a:p>
                  </a:txBody>
                  <a:tcPr/>
                </a:tc>
                <a:extLst>
                  <a:ext uri="{0D108BD9-81ED-4DB2-BD59-A6C34878D82A}">
                    <a16:rowId xmlns:a16="http://schemas.microsoft.com/office/drawing/2014/main" val="10009"/>
                  </a:ext>
                </a:extLst>
              </a:tr>
              <a:tr h="3683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Edith Stokes, Payroll &amp; Benefits Coordinator </a:t>
                      </a:r>
                      <a:endParaRPr lang="en-US" dirty="0"/>
                    </a:p>
                  </a:txBody>
                  <a:tcPr/>
                </a:tc>
                <a:extLst>
                  <a:ext uri="{0D108BD9-81ED-4DB2-BD59-A6C34878D82A}">
                    <a16:rowId xmlns:a16="http://schemas.microsoft.com/office/drawing/2014/main" val="10010"/>
                  </a:ext>
                </a:extLst>
              </a:tr>
              <a:tr h="3683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Su Naing,</a:t>
                      </a:r>
                      <a:r>
                        <a:rPr lang="en-US" baseline="0" dirty="0">
                          <a:solidFill>
                            <a:schemeClr val="tx1"/>
                          </a:solidFill>
                        </a:rPr>
                        <a:t> </a:t>
                      </a:r>
                      <a:r>
                        <a:rPr lang="en-US" dirty="0">
                          <a:solidFill>
                            <a:schemeClr val="tx1"/>
                          </a:solidFill>
                        </a:rPr>
                        <a:t>Payroll &amp; Benefits Coordinator</a:t>
                      </a:r>
                      <a:endParaRPr lang="en-US" dirty="0"/>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7846705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5"/>
            <a:ext cx="8077200" cy="1470025"/>
          </a:xfrm>
        </p:spPr>
        <p:txBody>
          <a:bodyPr/>
          <a:lstStyle/>
          <a:p>
            <a:br>
              <a:rPr lang="en-US" sz="4000" dirty="0"/>
            </a:br>
            <a:r>
              <a:rPr lang="en-US" dirty="0"/>
              <a:t>Plan Platform</a:t>
            </a:r>
            <a:br>
              <a:rPr lang="en-US" dirty="0"/>
            </a:br>
            <a:r>
              <a:rPr lang="en-US" dirty="0"/>
              <a:t>provided by Allianz</a:t>
            </a:r>
            <a:br>
              <a:rPr lang="en-US" dirty="0"/>
            </a:br>
            <a:endParaRPr lang="en-US" dirty="0"/>
          </a:p>
        </p:txBody>
      </p:sp>
      <p:sp>
        <p:nvSpPr>
          <p:cNvPr id="3" name="Subtitle 2"/>
          <p:cNvSpPr>
            <a:spLocks noGrp="1"/>
          </p:cNvSpPr>
          <p:nvPr>
            <p:ph type="subTitle" idx="1"/>
          </p:nvPr>
        </p:nvSpPr>
        <p:spPr/>
        <p:txBody>
          <a:bodyPr/>
          <a:lstStyle/>
          <a:p>
            <a:endParaRPr lang="en-US" dirty="0"/>
          </a:p>
          <a:p>
            <a:r>
              <a:rPr lang="en-US" dirty="0"/>
              <a:t>International (Offshore)</a:t>
            </a:r>
          </a:p>
          <a:p>
            <a:r>
              <a:rPr lang="en-US" dirty="0"/>
              <a:t>Retirement Plan</a:t>
            </a:r>
          </a:p>
        </p:txBody>
      </p:sp>
    </p:spTree>
    <p:extLst>
      <p:ext uri="{BB962C8B-B14F-4D97-AF65-F5344CB8AC3E}">
        <p14:creationId xmlns:p14="http://schemas.microsoft.com/office/powerpoint/2010/main" val="139819311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Questions</a:t>
            </a:r>
          </a:p>
        </p:txBody>
      </p:sp>
      <p:sp>
        <p:nvSpPr>
          <p:cNvPr id="3" name="Content Placeholder 2"/>
          <p:cNvSpPr>
            <a:spLocks noGrp="1"/>
          </p:cNvSpPr>
          <p:nvPr>
            <p:ph idx="1"/>
          </p:nvPr>
        </p:nvSpPr>
        <p:spPr/>
        <p:txBody>
          <a:bodyPr/>
          <a:lstStyle/>
          <a:p>
            <a:r>
              <a:rPr lang="en-US" dirty="0"/>
              <a:t>How do I login?</a:t>
            </a:r>
          </a:p>
          <a:p>
            <a:r>
              <a:rPr lang="en-US" dirty="0"/>
              <a:t>How do I update my contact or beneficiary information?</a:t>
            </a:r>
          </a:p>
          <a:p>
            <a:r>
              <a:rPr lang="en-US" dirty="0"/>
              <a:t>How do I find my account value? </a:t>
            </a:r>
          </a:p>
          <a:p>
            <a:r>
              <a:rPr lang="en-US" dirty="0"/>
              <a:t>How do I move/change funds?</a:t>
            </a:r>
          </a:p>
          <a:p>
            <a:r>
              <a:rPr lang="en-US" dirty="0"/>
              <a:t>How do I request a withdrawal?</a:t>
            </a:r>
          </a:p>
        </p:txBody>
      </p:sp>
    </p:spTree>
    <p:extLst>
      <p:ext uri="{BB962C8B-B14F-4D97-AF65-F5344CB8AC3E}">
        <p14:creationId xmlns:p14="http://schemas.microsoft.com/office/powerpoint/2010/main" val="30273050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1FD6046-F1BE-4234-A30A-C85EA330D72D}"/>
              </a:ext>
            </a:extLst>
          </p:cNvPr>
          <p:cNvPicPr>
            <a:picLocks noChangeAspect="1"/>
          </p:cNvPicPr>
          <p:nvPr/>
        </p:nvPicPr>
        <p:blipFill>
          <a:blip r:embed="rId3"/>
          <a:stretch>
            <a:fillRect/>
          </a:stretch>
        </p:blipFill>
        <p:spPr>
          <a:xfrm>
            <a:off x="381000" y="2895322"/>
            <a:ext cx="4453676" cy="3225312"/>
          </a:xfrm>
          <a:prstGeom prst="rect">
            <a:avLst/>
          </a:prstGeom>
          <a:ln>
            <a:solidFill>
              <a:schemeClr val="tx1"/>
            </a:solidFill>
          </a:ln>
        </p:spPr>
      </p:pic>
      <p:sp>
        <p:nvSpPr>
          <p:cNvPr id="2" name="Title 1"/>
          <p:cNvSpPr>
            <a:spLocks noGrp="1"/>
          </p:cNvSpPr>
          <p:nvPr>
            <p:ph type="title"/>
          </p:nvPr>
        </p:nvSpPr>
        <p:spPr>
          <a:xfrm>
            <a:off x="457200" y="274638"/>
            <a:ext cx="8229600" cy="944562"/>
          </a:xfrm>
        </p:spPr>
        <p:txBody>
          <a:bodyPr>
            <a:normAutofit/>
          </a:bodyPr>
          <a:lstStyle/>
          <a:p>
            <a:r>
              <a:rPr lang="en-US" dirty="0"/>
              <a:t>Activate Your Personal Account</a:t>
            </a:r>
          </a:p>
        </p:txBody>
      </p:sp>
      <p:sp>
        <p:nvSpPr>
          <p:cNvPr id="3" name="Content Placeholder 2"/>
          <p:cNvSpPr>
            <a:spLocks noGrp="1"/>
          </p:cNvSpPr>
          <p:nvPr>
            <p:ph idx="1"/>
          </p:nvPr>
        </p:nvSpPr>
        <p:spPr>
          <a:xfrm>
            <a:off x="457200" y="1219200"/>
            <a:ext cx="8229600" cy="5410200"/>
          </a:xfrm>
        </p:spPr>
        <p:txBody>
          <a:bodyPr>
            <a:normAutofit/>
          </a:bodyPr>
          <a:lstStyle/>
          <a:p>
            <a:r>
              <a:rPr lang="en-US" sz="2000" dirty="0"/>
              <a:t>Go to the plan platform’s website at </a:t>
            </a:r>
            <a:r>
              <a:rPr lang="en-US" sz="2000" dirty="0">
                <a:hlinkClick r:id="rId4"/>
              </a:rPr>
              <a:t>www.iarcplan.org</a:t>
            </a:r>
            <a:r>
              <a:rPr lang="en-US" sz="2000" dirty="0"/>
              <a:t> via AIARC.org.</a:t>
            </a:r>
          </a:p>
          <a:p>
            <a:r>
              <a:rPr lang="en-US" sz="2000" dirty="0"/>
              <a:t>Activate your account by entering your login name (six-digit AIARC employee number), email address, PIN and a valid transaction ID (TID).</a:t>
            </a:r>
          </a:p>
          <a:p>
            <a:r>
              <a:rPr lang="en-US" sz="2000" dirty="0"/>
              <a:t>Valid PIN and TID information is sent to your email by Allianz </a:t>
            </a:r>
            <a:r>
              <a:rPr lang="en-US" sz="2000" dirty="0">
                <a:hlinkClick r:id="rId5"/>
              </a:rPr>
              <a:t>IARC@allianz.de</a:t>
            </a:r>
            <a:r>
              <a:rPr lang="en-US" sz="2000" dirty="0"/>
              <a:t> </a:t>
            </a:r>
          </a:p>
          <a:p>
            <a:pPr marL="0" indent="0">
              <a:buNone/>
            </a:pPr>
            <a:endParaRPr lang="en-US" sz="2000" dirty="0"/>
          </a:p>
        </p:txBody>
      </p:sp>
      <p:sp>
        <p:nvSpPr>
          <p:cNvPr id="6" name="TextBox 5"/>
          <p:cNvSpPr txBox="1"/>
          <p:nvPr/>
        </p:nvSpPr>
        <p:spPr>
          <a:xfrm>
            <a:off x="1523620" y="6213433"/>
            <a:ext cx="2168436" cy="161583"/>
          </a:xfrm>
          <a:prstGeom prst="rect">
            <a:avLst/>
          </a:prstGeom>
          <a:noFill/>
        </p:spPr>
        <p:txBody>
          <a:bodyPr wrap="square" lIns="0" tIns="0" rIns="0" bIns="0" rtlCol="0">
            <a:spAutoFit/>
          </a:bodyPr>
          <a:lstStyle/>
          <a:p>
            <a:r>
              <a:rPr lang="en-US" sz="1050" dirty="0"/>
              <a:t>Click here to activate your account.</a:t>
            </a: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72742" y="4125971"/>
            <a:ext cx="3446625" cy="193833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17" name="Straight Arrow Connector 16"/>
          <p:cNvCxnSpPr>
            <a:cxnSpLocks/>
          </p:cNvCxnSpPr>
          <p:nvPr/>
        </p:nvCxnSpPr>
        <p:spPr>
          <a:xfrm flipV="1">
            <a:off x="2133600" y="5814644"/>
            <a:ext cx="0" cy="398789"/>
          </a:xfrm>
          <a:prstGeom prst="straightConnector1">
            <a:avLst/>
          </a:prstGeom>
          <a:ln>
            <a:headEnd type="triangle"/>
            <a:tailEnd type="triangle"/>
          </a:ln>
        </p:spPr>
        <p:style>
          <a:lnRef idx="3">
            <a:schemeClr val="accent2"/>
          </a:lnRef>
          <a:fillRef idx="0">
            <a:schemeClr val="accent2"/>
          </a:fillRef>
          <a:effectRef idx="2">
            <a:schemeClr val="accent2"/>
          </a:effectRef>
          <a:fontRef idx="minor">
            <a:schemeClr val="tx1"/>
          </a:fontRef>
        </p:style>
      </p:cxnSp>
      <p:sp>
        <p:nvSpPr>
          <p:cNvPr id="9" name="Oval 8"/>
          <p:cNvSpPr/>
          <p:nvPr/>
        </p:nvSpPr>
        <p:spPr bwMode="auto">
          <a:xfrm>
            <a:off x="5072742" y="4515674"/>
            <a:ext cx="1304316" cy="304800"/>
          </a:xfrm>
          <a:prstGeom prst="ellipse">
            <a:avLst/>
          </a:prstGeom>
          <a:noFill/>
          <a:ln>
            <a:headEnd type="none" w="med" len="med"/>
            <a:tailEnd type="none" w="med" len="med"/>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668220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1447800"/>
            <a:ext cx="4040188" cy="4678363"/>
          </a:xfrm>
        </p:spPr>
        <p:txBody>
          <a:bodyPr/>
          <a:lstStyle/>
          <a:p>
            <a:pPr lvl="0">
              <a:buClr>
                <a:srgbClr val="1F497D"/>
              </a:buClr>
              <a:buFont typeface="Wingdings" pitchFamily="2" charset="2"/>
              <a:buChar char="§"/>
            </a:pPr>
            <a:r>
              <a:rPr lang="en-US" sz="2800" dirty="0">
                <a:solidFill>
                  <a:prstClr val="black"/>
                </a:solidFill>
              </a:rPr>
              <a:t>View Quarterly Investment Statements</a:t>
            </a:r>
          </a:p>
          <a:p>
            <a:pPr lvl="0">
              <a:buClr>
                <a:srgbClr val="1F497D"/>
              </a:buClr>
              <a:buFont typeface="Wingdings" pitchFamily="2" charset="2"/>
              <a:buChar char="§"/>
            </a:pPr>
            <a:r>
              <a:rPr lang="en-US" sz="2800" dirty="0">
                <a:solidFill>
                  <a:prstClr val="black"/>
                </a:solidFill>
              </a:rPr>
              <a:t>Update Personal Details</a:t>
            </a:r>
          </a:p>
          <a:p>
            <a:pPr lvl="1">
              <a:buClr>
                <a:prstClr val="black"/>
              </a:buClr>
              <a:buFont typeface="Arial" pitchFamily="34" charset="0"/>
              <a:buChar char="•"/>
            </a:pPr>
            <a:r>
              <a:rPr lang="en-US" sz="2800" dirty="0">
                <a:solidFill>
                  <a:prstClr val="black"/>
                </a:solidFill>
              </a:rPr>
              <a:t>contact information (address, phone, etc.)</a:t>
            </a:r>
          </a:p>
          <a:p>
            <a:pPr lvl="1">
              <a:buClr>
                <a:prstClr val="black"/>
              </a:buClr>
              <a:buFont typeface="Arial" pitchFamily="34" charset="0"/>
              <a:buChar char="•"/>
            </a:pPr>
            <a:r>
              <a:rPr lang="en-US" sz="2800" dirty="0">
                <a:solidFill>
                  <a:prstClr val="black"/>
                </a:solidFill>
              </a:rPr>
              <a:t>beneficiary information</a:t>
            </a:r>
          </a:p>
          <a:p>
            <a:pPr lvl="0">
              <a:buClr>
                <a:srgbClr val="1F497D"/>
              </a:buClr>
              <a:buFont typeface="Wingdings" pitchFamily="2" charset="2"/>
              <a:buChar char="§"/>
            </a:pPr>
            <a:r>
              <a:rPr lang="en-US" sz="2800" dirty="0">
                <a:solidFill>
                  <a:prstClr val="black"/>
                </a:solidFill>
              </a:rPr>
              <a:t>Change Email address or Account Password</a:t>
            </a:r>
            <a:endParaRPr lang="en-US" sz="2800" dirty="0"/>
          </a:p>
        </p:txBody>
      </p:sp>
      <p:sp>
        <p:nvSpPr>
          <p:cNvPr id="6" name="Content Placeholder 5"/>
          <p:cNvSpPr>
            <a:spLocks noGrp="1"/>
          </p:cNvSpPr>
          <p:nvPr>
            <p:ph sz="quarter" idx="4"/>
          </p:nvPr>
        </p:nvSpPr>
        <p:spPr>
          <a:xfrm>
            <a:off x="4645025" y="1447800"/>
            <a:ext cx="4041775" cy="4678363"/>
          </a:xfrm>
        </p:spPr>
        <p:txBody>
          <a:bodyPr/>
          <a:lstStyle/>
          <a:p>
            <a:pPr lvl="0">
              <a:buClr>
                <a:srgbClr val="1F497D"/>
              </a:buClr>
              <a:buFont typeface="Wingdings" pitchFamily="2" charset="2"/>
              <a:buChar char="§"/>
            </a:pPr>
            <a:r>
              <a:rPr lang="en-US" sz="2800" dirty="0">
                <a:solidFill>
                  <a:prstClr val="black"/>
                </a:solidFill>
              </a:rPr>
              <a:t>View current account balance </a:t>
            </a:r>
          </a:p>
          <a:p>
            <a:pPr lvl="0">
              <a:buClr>
                <a:srgbClr val="1F497D"/>
              </a:buClr>
              <a:buFont typeface="Wingdings" pitchFamily="2" charset="2"/>
              <a:buChar char="§"/>
            </a:pPr>
            <a:r>
              <a:rPr lang="en-US" sz="2800" dirty="0">
                <a:solidFill>
                  <a:prstClr val="black"/>
                </a:solidFill>
              </a:rPr>
              <a:t>View transaction history and pending transactions</a:t>
            </a:r>
          </a:p>
          <a:p>
            <a:pPr lvl="0">
              <a:buClr>
                <a:srgbClr val="1F497D"/>
              </a:buClr>
              <a:buFont typeface="Wingdings" pitchFamily="2" charset="2"/>
              <a:buChar char="§"/>
            </a:pPr>
            <a:r>
              <a:rPr lang="en-US" sz="2800" dirty="0">
                <a:solidFill>
                  <a:prstClr val="black"/>
                </a:solidFill>
              </a:rPr>
              <a:t>Change investment allocations of contributions (existing and future)</a:t>
            </a:r>
          </a:p>
          <a:p>
            <a:pPr lvl="0">
              <a:buClr>
                <a:srgbClr val="1F497D"/>
              </a:buClr>
              <a:buFont typeface="Wingdings" pitchFamily="2" charset="2"/>
              <a:buChar char="§"/>
            </a:pPr>
            <a:r>
              <a:rPr lang="en-US" sz="2800" dirty="0">
                <a:solidFill>
                  <a:prstClr val="black"/>
                </a:solidFill>
              </a:rPr>
              <a:t>Make fund switches or rebalance funds</a:t>
            </a:r>
            <a:endParaRPr lang="en-US" sz="2800" dirty="0"/>
          </a:p>
        </p:txBody>
      </p:sp>
      <p:sp>
        <p:nvSpPr>
          <p:cNvPr id="7" name="Title 1"/>
          <p:cNvSpPr>
            <a:spLocks noGrp="1"/>
          </p:cNvSpPr>
          <p:nvPr>
            <p:ph type="body" idx="1"/>
          </p:nvPr>
        </p:nvSpPr>
        <p:spPr>
          <a:xfrm>
            <a:off x="457200" y="457200"/>
            <a:ext cx="4040188" cy="639762"/>
          </a:xfrm>
          <a:solidFill>
            <a:schemeClr val="accent3">
              <a:lumMod val="60000"/>
              <a:lumOff val="40000"/>
            </a:schemeClr>
          </a:solidFill>
        </p:spPr>
        <p:style>
          <a:lnRef idx="2">
            <a:schemeClr val="accent3"/>
          </a:lnRef>
          <a:fillRef idx="1">
            <a:schemeClr val="lt1"/>
          </a:fillRef>
          <a:effectRef idx="0">
            <a:schemeClr val="accent3"/>
          </a:effectRef>
          <a:fontRef idx="minor">
            <a:schemeClr val="dk1"/>
          </a:fontRef>
        </p:style>
        <p:txBody>
          <a:bodyPr/>
          <a:lstStyle/>
          <a:p>
            <a:pPr algn="ctr"/>
            <a:r>
              <a:rPr lang="en-US" sz="3200" dirty="0"/>
              <a:t>My Data Section</a:t>
            </a:r>
          </a:p>
        </p:txBody>
      </p:sp>
      <p:sp>
        <p:nvSpPr>
          <p:cNvPr id="8" name="Title 1"/>
          <p:cNvSpPr>
            <a:spLocks noGrp="1"/>
          </p:cNvSpPr>
          <p:nvPr>
            <p:ph type="body" sz="quarter" idx="3"/>
          </p:nvPr>
        </p:nvSpPr>
        <p:spPr>
          <a:xfrm>
            <a:off x="4648200" y="457200"/>
            <a:ext cx="4041775" cy="639762"/>
          </a:xfrm>
          <a:solidFill>
            <a:schemeClr val="accent3">
              <a:lumMod val="60000"/>
              <a:lumOff val="40000"/>
            </a:schemeClr>
          </a:solidFill>
        </p:spPr>
        <p:style>
          <a:lnRef idx="2">
            <a:schemeClr val="accent3"/>
          </a:lnRef>
          <a:fillRef idx="1">
            <a:schemeClr val="lt1"/>
          </a:fillRef>
          <a:effectRef idx="0">
            <a:schemeClr val="accent3"/>
          </a:effectRef>
          <a:fontRef idx="minor">
            <a:schemeClr val="dk1"/>
          </a:fontRef>
        </p:style>
        <p:txBody>
          <a:bodyPr/>
          <a:lstStyle/>
          <a:p>
            <a:pPr algn="ctr"/>
            <a:r>
              <a:rPr lang="en-US" sz="3200" dirty="0"/>
              <a:t>My Account Section</a:t>
            </a:r>
          </a:p>
        </p:txBody>
      </p:sp>
    </p:spTree>
    <p:extLst>
      <p:ext uri="{BB962C8B-B14F-4D97-AF65-F5344CB8AC3E}">
        <p14:creationId xmlns:p14="http://schemas.microsoft.com/office/powerpoint/2010/main" val="17429542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Retirement Plan Rules for Withdrawals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23616774"/>
              </p:ext>
            </p:extLst>
          </p:nvPr>
        </p:nvGraphicFramePr>
        <p:xfrm>
          <a:off x="685800" y="1981200"/>
          <a:ext cx="7955280" cy="356616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20000"/>
                    </a:ext>
                  </a:extLst>
                </a:gridCol>
                <a:gridCol w="5852160">
                  <a:extLst>
                    <a:ext uri="{9D8B030D-6E8A-4147-A177-3AD203B41FA5}">
                      <a16:colId xmlns:a16="http://schemas.microsoft.com/office/drawing/2014/main" val="20001"/>
                    </a:ext>
                  </a:extLst>
                </a:gridCol>
              </a:tblGrid>
              <a:tr h="365760">
                <a:tc>
                  <a:txBody>
                    <a:bodyPr/>
                    <a:lstStyle/>
                    <a:p>
                      <a:endParaRPr lang="en-US" dirty="0"/>
                    </a:p>
                  </a:txBody>
                  <a:tcPr>
                    <a:solidFill>
                      <a:schemeClr val="bg1"/>
                    </a:solidFill>
                  </a:tcPr>
                </a:tc>
                <a:tc>
                  <a:txBody>
                    <a:bodyPr/>
                    <a:lstStyle/>
                    <a:p>
                      <a:endParaRPr lang="en-US" dirty="0"/>
                    </a:p>
                  </a:txBody>
                  <a:tcPr>
                    <a:solidFill>
                      <a:schemeClr val="bg1"/>
                    </a:solidFill>
                  </a:tcPr>
                </a:tc>
                <a:extLst>
                  <a:ext uri="{0D108BD9-81ED-4DB2-BD59-A6C34878D82A}">
                    <a16:rowId xmlns:a16="http://schemas.microsoft.com/office/drawing/2014/main" val="10000"/>
                  </a:ext>
                </a:extLst>
              </a:tr>
              <a:tr h="370840">
                <a:tc>
                  <a:txBody>
                    <a:bodyPr/>
                    <a:lstStyle/>
                    <a:p>
                      <a:r>
                        <a:rPr lang="en-US" sz="2000" dirty="0"/>
                        <a:t>Active</a:t>
                      </a:r>
                      <a:r>
                        <a:rPr lang="en-US" sz="2000" baseline="0" dirty="0"/>
                        <a:t> Employee:</a:t>
                      </a:r>
                      <a:endParaRPr lang="en-US" sz="2000" dirty="0"/>
                    </a:p>
                  </a:txBody>
                  <a:tcPr>
                    <a:solidFill>
                      <a:schemeClr val="bg1"/>
                    </a:solidFill>
                  </a:tcPr>
                </a:tc>
                <a:tc>
                  <a:txBody>
                    <a:bodyPr/>
                    <a:lstStyle/>
                    <a:p>
                      <a:r>
                        <a:rPr lang="en-US" sz="2000" dirty="0"/>
                        <a:t>No withdrawals permitted until separated/retired</a:t>
                      </a:r>
                      <a:r>
                        <a:rPr lang="en-US" sz="2000" baseline="0" dirty="0"/>
                        <a:t> from Center</a:t>
                      </a:r>
                      <a:endParaRPr lang="en-US" sz="2000" dirty="0"/>
                    </a:p>
                  </a:txBody>
                  <a:tcPr>
                    <a:solidFill>
                      <a:schemeClr val="bg1"/>
                    </a:solidFill>
                  </a:tcPr>
                </a:tc>
                <a:extLst>
                  <a:ext uri="{0D108BD9-81ED-4DB2-BD59-A6C34878D82A}">
                    <a16:rowId xmlns:a16="http://schemas.microsoft.com/office/drawing/2014/main" val="10001"/>
                  </a:ext>
                </a:extLst>
              </a:tr>
              <a:tr h="370840">
                <a:tc>
                  <a:txBody>
                    <a:bodyPr/>
                    <a:lstStyle/>
                    <a:p>
                      <a:r>
                        <a:rPr lang="en-US" sz="2000" dirty="0"/>
                        <a:t>Separated/Retired:</a:t>
                      </a:r>
                    </a:p>
                  </a:txBody>
                  <a:tcPr>
                    <a:solidFill>
                      <a:schemeClr val="bg1"/>
                    </a:solidFill>
                  </a:tcPr>
                </a:tc>
                <a:tc>
                  <a:txBody>
                    <a:bodyPr/>
                    <a:lstStyle/>
                    <a:p>
                      <a:endParaRPr lang="en-US" sz="2000" dirty="0"/>
                    </a:p>
                  </a:txBody>
                  <a:tcPr>
                    <a:solidFill>
                      <a:schemeClr val="bg1"/>
                    </a:solidFill>
                  </a:tcPr>
                </a:tc>
                <a:extLst>
                  <a:ext uri="{0D108BD9-81ED-4DB2-BD59-A6C34878D82A}">
                    <a16:rowId xmlns:a16="http://schemas.microsoft.com/office/drawing/2014/main" val="10002"/>
                  </a:ext>
                </a:extLst>
              </a:tr>
              <a:tr h="370840">
                <a:tc>
                  <a:txBody>
                    <a:bodyPr/>
                    <a:lstStyle/>
                    <a:p>
                      <a:r>
                        <a:rPr lang="en-US" sz="2000" dirty="0"/>
                        <a:t>- Age 55 &amp; Over</a:t>
                      </a:r>
                    </a:p>
                  </a:txBody>
                  <a:tcPr>
                    <a:solidFill>
                      <a:schemeClr val="bg1"/>
                    </a:solidFill>
                  </a:tcPr>
                </a:tc>
                <a:tc>
                  <a:txBody>
                    <a:bodyPr/>
                    <a:lstStyle/>
                    <a:p>
                      <a:r>
                        <a:rPr lang="en-US" sz="2000" dirty="0"/>
                        <a:t>Allowed</a:t>
                      </a:r>
                      <a:r>
                        <a:rPr lang="en-US" sz="2000" baseline="0" dirty="0"/>
                        <a:t> to make withdrawals without penalty</a:t>
                      </a:r>
                      <a:endParaRPr lang="en-US" sz="2000" dirty="0"/>
                    </a:p>
                  </a:txBody>
                  <a:tcPr>
                    <a:solidFill>
                      <a:schemeClr val="bg1"/>
                    </a:solidFill>
                  </a:tcPr>
                </a:tc>
                <a:extLst>
                  <a:ext uri="{0D108BD9-81ED-4DB2-BD59-A6C34878D82A}">
                    <a16:rowId xmlns:a16="http://schemas.microsoft.com/office/drawing/2014/main" val="10003"/>
                  </a:ext>
                </a:extLst>
              </a:tr>
              <a:tr h="370840">
                <a:tc>
                  <a:txBody>
                    <a:bodyPr/>
                    <a:lstStyle/>
                    <a:p>
                      <a:r>
                        <a:rPr lang="en-US" sz="2000" dirty="0"/>
                        <a:t>- Under Age 55</a:t>
                      </a:r>
                    </a:p>
                  </a:txBody>
                  <a:tcPr>
                    <a:solidFill>
                      <a:schemeClr val="bg1"/>
                    </a:solidFill>
                  </a:tcPr>
                </a:tc>
                <a:tc>
                  <a:txBody>
                    <a:bodyPr/>
                    <a:lstStyle/>
                    <a:p>
                      <a:r>
                        <a:rPr lang="en-US" sz="2000" dirty="0"/>
                        <a:t>Allowed to make withdrawals</a:t>
                      </a:r>
                      <a:r>
                        <a:rPr lang="en-US" sz="2000" baseline="0" dirty="0"/>
                        <a:t> but will be assessed a penalty of 33.33% if certain conditions are not met:</a:t>
                      </a:r>
                      <a:endParaRPr lang="en-US" sz="2000" dirty="0"/>
                    </a:p>
                  </a:txBody>
                  <a:tcPr>
                    <a:solidFill>
                      <a:schemeClr val="bg1"/>
                    </a:solidFill>
                  </a:tcPr>
                </a:tc>
                <a:extLst>
                  <a:ext uri="{0D108BD9-81ED-4DB2-BD59-A6C34878D82A}">
                    <a16:rowId xmlns:a16="http://schemas.microsoft.com/office/drawing/2014/main" val="10004"/>
                  </a:ext>
                </a:extLst>
              </a:tr>
              <a:tr h="370840">
                <a:tc>
                  <a:txBody>
                    <a:bodyPr/>
                    <a:lstStyle/>
                    <a:p>
                      <a:endParaRPr lang="en-US" sz="2000" dirty="0"/>
                    </a:p>
                  </a:txBody>
                  <a:tcPr>
                    <a:solidFill>
                      <a:schemeClr val="bg1"/>
                    </a:solidFill>
                  </a:tcPr>
                </a:tc>
                <a:tc>
                  <a:txBody>
                    <a:bodyPr/>
                    <a:lstStyle/>
                    <a:p>
                      <a:pPr marL="285750" indent="-285750">
                        <a:buFontTx/>
                        <a:buChar char="-"/>
                      </a:pPr>
                      <a:r>
                        <a:rPr lang="en-US" sz="2000" dirty="0"/>
                        <a:t>transfer</a:t>
                      </a:r>
                      <a:r>
                        <a:rPr lang="en-US" sz="2000" baseline="0" dirty="0"/>
                        <a:t> directly to another retirement plan with similar restrictions</a:t>
                      </a:r>
                    </a:p>
                    <a:p>
                      <a:pPr marL="285750" indent="-285750">
                        <a:buFontTx/>
                        <a:buChar char="-"/>
                      </a:pPr>
                      <a:r>
                        <a:rPr lang="en-US" sz="2000" baseline="0" dirty="0"/>
                        <a:t>become disabled</a:t>
                      </a:r>
                      <a:endParaRPr lang="en-US" sz="2000" dirty="0"/>
                    </a:p>
                  </a:txBody>
                  <a:tcPr>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14537348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37536276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lstStyle/>
          <a:p>
            <a:r>
              <a:rPr lang="en-US" dirty="0"/>
              <a:t>U.S. Retirement Plan</a:t>
            </a:r>
          </a:p>
        </p:txBody>
      </p:sp>
      <p:sp>
        <p:nvSpPr>
          <p:cNvPr id="3" name="Subtitle 2"/>
          <p:cNvSpPr>
            <a:spLocks noGrp="1"/>
          </p:cNvSpPr>
          <p:nvPr>
            <p:ph type="subTitle" idx="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sz="2800" dirty="0">
              <a:effectLst/>
            </a:endParaRPr>
          </a:p>
        </p:txBody>
      </p:sp>
    </p:spTree>
    <p:extLst>
      <p:ext uri="{BB962C8B-B14F-4D97-AF65-F5344CB8AC3E}">
        <p14:creationId xmlns:p14="http://schemas.microsoft.com/office/powerpoint/2010/main" val="220936378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 Retirement Plan</a:t>
            </a:r>
            <a:br>
              <a:rPr lang="en-US" dirty="0"/>
            </a:br>
            <a:r>
              <a:rPr lang="en-US" dirty="0"/>
              <a:t>Topics</a:t>
            </a:r>
          </a:p>
        </p:txBody>
      </p:sp>
      <p:sp>
        <p:nvSpPr>
          <p:cNvPr id="3" name="Content Placeholder 2"/>
          <p:cNvSpPr>
            <a:spLocks noGrp="1"/>
          </p:cNvSpPr>
          <p:nvPr>
            <p:ph idx="1"/>
          </p:nvPr>
        </p:nvSpPr>
        <p:spPr/>
        <p:txBody>
          <a:bodyPr/>
          <a:lstStyle/>
          <a:p>
            <a:r>
              <a:rPr lang="en-US" dirty="0"/>
              <a:t>Plan Structure </a:t>
            </a:r>
          </a:p>
          <a:p>
            <a:pPr lvl="1"/>
            <a:r>
              <a:rPr lang="en-US" dirty="0"/>
              <a:t>Eligibility / Contributions</a:t>
            </a:r>
          </a:p>
          <a:p>
            <a:pPr lvl="1"/>
            <a:r>
              <a:rPr lang="en-US" dirty="0"/>
              <a:t>Custodial Account / Oversight</a:t>
            </a:r>
          </a:p>
          <a:p>
            <a:r>
              <a:rPr lang="en-US" dirty="0"/>
              <a:t>Investment Fund Options</a:t>
            </a:r>
          </a:p>
          <a:p>
            <a:pPr lvl="1"/>
            <a:r>
              <a:rPr lang="en-US" dirty="0"/>
              <a:t>Target Date Funds </a:t>
            </a:r>
          </a:p>
          <a:p>
            <a:r>
              <a:rPr lang="en-US" dirty="0"/>
              <a:t>Plan Platform – Vanguard</a:t>
            </a:r>
          </a:p>
          <a:p>
            <a:pPr marL="0" indent="0">
              <a:buNone/>
            </a:pPr>
            <a:endParaRPr lang="en-US" dirty="0"/>
          </a:p>
          <a:p>
            <a:endParaRPr lang="en-US" dirty="0"/>
          </a:p>
        </p:txBody>
      </p:sp>
    </p:spTree>
    <p:extLst>
      <p:ext uri="{BB962C8B-B14F-4D97-AF65-F5344CB8AC3E}">
        <p14:creationId xmlns:p14="http://schemas.microsoft.com/office/powerpoint/2010/main" val="324005350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 Retirement Plan Resources</a:t>
            </a:r>
          </a:p>
        </p:txBody>
      </p:sp>
      <p:sp>
        <p:nvSpPr>
          <p:cNvPr id="3" name="Content Placeholder 2"/>
          <p:cNvSpPr>
            <a:spLocks noGrp="1"/>
          </p:cNvSpPr>
          <p:nvPr>
            <p:ph idx="1"/>
          </p:nvPr>
        </p:nvSpPr>
        <p:spPr>
          <a:xfrm>
            <a:off x="685800" y="1905000"/>
            <a:ext cx="7772400" cy="4114800"/>
          </a:xfrm>
        </p:spPr>
        <p:txBody>
          <a:bodyPr/>
          <a:lstStyle/>
          <a:p>
            <a:r>
              <a:rPr lang="en-US" dirty="0"/>
              <a:t>AIARC.org Website</a:t>
            </a:r>
          </a:p>
          <a:p>
            <a:pPr lvl="1"/>
            <a:r>
              <a:rPr lang="en-US" sz="3200" dirty="0"/>
              <a:t>Enrollment and Tax Residency Forms</a:t>
            </a:r>
          </a:p>
          <a:p>
            <a:pPr lvl="1"/>
            <a:r>
              <a:rPr lang="en-US" sz="3200" dirty="0"/>
              <a:t>Salary Reduction Agreement Form</a:t>
            </a:r>
          </a:p>
          <a:p>
            <a:r>
              <a:rPr lang="en-US" dirty="0"/>
              <a:t>Vanguard.com Website (Plan Platform)</a:t>
            </a:r>
          </a:p>
          <a:p>
            <a:pPr lvl="1"/>
            <a:r>
              <a:rPr lang="en-US" sz="3200" dirty="0"/>
              <a:t>Fund Factsheets</a:t>
            </a:r>
          </a:p>
          <a:p>
            <a:pPr lvl="1"/>
            <a:r>
              <a:rPr lang="en-US" sz="3200" dirty="0"/>
              <a:t>Risk Questionnaire</a:t>
            </a:r>
          </a:p>
          <a:p>
            <a:pPr lvl="1"/>
            <a:r>
              <a:rPr lang="en-US" sz="3200" dirty="0"/>
              <a:t>Investment Education &amp; Retirement Calculators</a:t>
            </a:r>
          </a:p>
        </p:txBody>
      </p:sp>
    </p:spTree>
    <p:extLst>
      <p:ext uri="{BB962C8B-B14F-4D97-AF65-F5344CB8AC3E}">
        <p14:creationId xmlns:p14="http://schemas.microsoft.com/office/powerpoint/2010/main" val="26455991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Plan Structure</a:t>
            </a:r>
          </a:p>
        </p:txBody>
      </p:sp>
      <p:sp>
        <p:nvSpPr>
          <p:cNvPr id="3" name="Subtitle 2"/>
          <p:cNvSpPr>
            <a:spLocks noGrp="1"/>
          </p:cNvSpPr>
          <p:nvPr>
            <p:ph type="subTitle" idx="1"/>
          </p:nvPr>
        </p:nvSpPr>
        <p:spPr/>
        <p:txBody>
          <a:bodyPr/>
          <a:lstStyle/>
          <a:p>
            <a:r>
              <a:rPr lang="en-US" dirty="0"/>
              <a:t>U.S. Retirement Plan</a:t>
            </a:r>
          </a:p>
        </p:txBody>
      </p:sp>
    </p:spTree>
    <p:extLst>
      <p:ext uri="{BB962C8B-B14F-4D97-AF65-F5344CB8AC3E}">
        <p14:creationId xmlns:p14="http://schemas.microsoft.com/office/powerpoint/2010/main" val="2384541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IARC Retirement Plan</a:t>
            </a:r>
          </a:p>
        </p:txBody>
      </p:sp>
      <p:sp>
        <p:nvSpPr>
          <p:cNvPr id="3" name="Subtitle 2"/>
          <p:cNvSpPr>
            <a:spLocks noGrp="1"/>
          </p:cNvSpPr>
          <p:nvPr>
            <p:ph type="subTitle" idx="1"/>
          </p:nvPr>
        </p:nvSpPr>
        <p:spPr/>
        <p:txBody>
          <a:bodyPr/>
          <a:lstStyle/>
          <a:p>
            <a:r>
              <a:rPr lang="en-US" dirty="0"/>
              <a:t>World Vegetable Center</a:t>
            </a:r>
          </a:p>
          <a:p>
            <a:endParaRPr lang="en-US" dirty="0"/>
          </a:p>
          <a:p>
            <a:r>
              <a:rPr lang="en-US" dirty="0"/>
              <a:t>14 June 2018</a:t>
            </a:r>
          </a:p>
        </p:txBody>
      </p:sp>
    </p:spTree>
    <p:extLst>
      <p:ext uri="{BB962C8B-B14F-4D97-AF65-F5344CB8AC3E}">
        <p14:creationId xmlns:p14="http://schemas.microsoft.com/office/powerpoint/2010/main" val="368432804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Questions</a:t>
            </a:r>
          </a:p>
        </p:txBody>
      </p:sp>
      <p:sp>
        <p:nvSpPr>
          <p:cNvPr id="3" name="Content Placeholder 2"/>
          <p:cNvSpPr>
            <a:spLocks noGrp="1"/>
          </p:cNvSpPr>
          <p:nvPr>
            <p:ph idx="1"/>
          </p:nvPr>
        </p:nvSpPr>
        <p:spPr/>
        <p:txBody>
          <a:bodyPr/>
          <a:lstStyle/>
          <a:p>
            <a:r>
              <a:rPr lang="en-US" dirty="0"/>
              <a:t>Who is eligible to participate? </a:t>
            </a:r>
          </a:p>
          <a:p>
            <a:r>
              <a:rPr lang="en-US" dirty="0"/>
              <a:t>What is a custodial account?</a:t>
            </a:r>
          </a:p>
          <a:p>
            <a:r>
              <a:rPr lang="en-US" dirty="0"/>
              <a:t>Who oversees the Plan?</a:t>
            </a:r>
          </a:p>
          <a:p>
            <a:r>
              <a:rPr lang="en-US" dirty="0"/>
              <a:t>How much does my employer contribute?</a:t>
            </a:r>
          </a:p>
          <a:p>
            <a:r>
              <a:rPr lang="en-US" dirty="0"/>
              <a:t>How much can I voluntarily contribute?</a:t>
            </a:r>
          </a:p>
        </p:txBody>
      </p:sp>
    </p:spTree>
    <p:extLst>
      <p:ext uri="{BB962C8B-B14F-4D97-AF65-F5344CB8AC3E}">
        <p14:creationId xmlns:p14="http://schemas.microsoft.com/office/powerpoint/2010/main" val="25558935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 Retirement Plan</a:t>
            </a:r>
            <a:br>
              <a:rPr lang="en-US" dirty="0"/>
            </a:br>
            <a:r>
              <a:rPr lang="en-US" dirty="0"/>
              <a:t>Eligibility</a:t>
            </a:r>
          </a:p>
        </p:txBody>
      </p:sp>
      <p:sp>
        <p:nvSpPr>
          <p:cNvPr id="3" name="Content Placeholder 2"/>
          <p:cNvSpPr>
            <a:spLocks noGrp="1"/>
          </p:cNvSpPr>
          <p:nvPr>
            <p:ph idx="1"/>
          </p:nvPr>
        </p:nvSpPr>
        <p:spPr/>
        <p:txBody>
          <a:bodyPr/>
          <a:lstStyle/>
          <a:p>
            <a:r>
              <a:rPr lang="en-US" dirty="0"/>
              <a:t>To be eligible, you must be (1) employed by a qualifying Center and (2) a U.S. taxpayer.</a:t>
            </a:r>
          </a:p>
          <a:p>
            <a:r>
              <a:rPr lang="en-US" dirty="0"/>
              <a:t>You are considered a U.S. Taxpayer if you are a U.S. Citizen or lawful Permanent Resident Alien living outside or in the U.S.</a:t>
            </a:r>
          </a:p>
          <a:p>
            <a:r>
              <a:rPr lang="en-US" dirty="0"/>
              <a:t>Citizens of other countries may be considered a U.S. taxpayer depending on the type of visa held.</a:t>
            </a:r>
          </a:p>
        </p:txBody>
      </p:sp>
    </p:spTree>
    <p:extLst>
      <p:ext uri="{BB962C8B-B14F-4D97-AF65-F5344CB8AC3E}">
        <p14:creationId xmlns:p14="http://schemas.microsoft.com/office/powerpoint/2010/main" val="85326579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 Retirement Plan Structure</a:t>
            </a:r>
          </a:p>
        </p:txBody>
      </p:sp>
      <p:sp>
        <p:nvSpPr>
          <p:cNvPr id="3" name="Content Placeholder 2"/>
          <p:cNvSpPr>
            <a:spLocks noGrp="1"/>
          </p:cNvSpPr>
          <p:nvPr>
            <p:ph idx="1"/>
          </p:nvPr>
        </p:nvSpPr>
        <p:spPr/>
        <p:txBody>
          <a:bodyPr/>
          <a:lstStyle/>
          <a:p>
            <a:r>
              <a:rPr lang="en-US" dirty="0"/>
              <a:t>The Plan was established in 1996 to help Center employees save for retirement. </a:t>
            </a:r>
          </a:p>
          <a:p>
            <a:r>
              <a:rPr lang="en-US" dirty="0"/>
              <a:t>The Plan provides for the creation and administration of custodial accounts to receive contributions from the Center on behalf of the Plan participants in accordance with Section 403(b)(7) of the Internal Revenue Service Code. </a:t>
            </a:r>
          </a:p>
        </p:txBody>
      </p:sp>
    </p:spTree>
    <p:extLst>
      <p:ext uri="{BB962C8B-B14F-4D97-AF65-F5344CB8AC3E}">
        <p14:creationId xmlns:p14="http://schemas.microsoft.com/office/powerpoint/2010/main" val="310108078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 Retirement Plan Structure</a:t>
            </a:r>
          </a:p>
        </p:txBody>
      </p:sp>
      <p:sp>
        <p:nvSpPr>
          <p:cNvPr id="3" name="Content Placeholder 2"/>
          <p:cNvSpPr>
            <a:spLocks noGrp="1"/>
          </p:cNvSpPr>
          <p:nvPr>
            <p:ph idx="1"/>
          </p:nvPr>
        </p:nvSpPr>
        <p:spPr/>
        <p:txBody>
          <a:bodyPr/>
          <a:lstStyle/>
          <a:p>
            <a:r>
              <a:rPr lang="en-US" dirty="0"/>
              <a:t>AIARC is the Plan sponsor with each Center adopting the Plan prototype.</a:t>
            </a:r>
          </a:p>
          <a:p>
            <a:r>
              <a:rPr lang="en-US" dirty="0"/>
              <a:t>The Plan is overseen by the AIARC Board of Directors. </a:t>
            </a:r>
          </a:p>
          <a:p>
            <a:r>
              <a:rPr lang="en-US" dirty="0"/>
              <a:t>AIARC serves as Plan administrator and manages the day-to-day activities.</a:t>
            </a:r>
          </a:p>
          <a:p>
            <a:r>
              <a:rPr lang="en-US" dirty="0"/>
              <a:t>AIARC contracts with Vanguard to administer the U.S. Plan’s platform.</a:t>
            </a:r>
          </a:p>
        </p:txBody>
      </p:sp>
    </p:spTree>
    <p:extLst>
      <p:ext uri="{BB962C8B-B14F-4D97-AF65-F5344CB8AC3E}">
        <p14:creationId xmlns:p14="http://schemas.microsoft.com/office/powerpoint/2010/main" val="102234852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 Schedule</a:t>
            </a:r>
          </a:p>
        </p:txBody>
      </p:sp>
      <p:sp>
        <p:nvSpPr>
          <p:cNvPr id="3" name="Content Placeholder 2"/>
          <p:cNvSpPr>
            <a:spLocks noGrp="1"/>
          </p:cNvSpPr>
          <p:nvPr>
            <p:ph idx="1"/>
          </p:nvPr>
        </p:nvSpPr>
        <p:spPr/>
        <p:txBody>
          <a:bodyPr/>
          <a:lstStyle/>
          <a:p>
            <a:r>
              <a:rPr lang="en-US" dirty="0"/>
              <a:t>Center (Employer)</a:t>
            </a:r>
          </a:p>
          <a:p>
            <a:pPr lvl="1"/>
            <a:r>
              <a:rPr lang="en-US" sz="2400" dirty="0"/>
              <a:t>15% of salary</a:t>
            </a:r>
          </a:p>
          <a:p>
            <a:r>
              <a:rPr lang="en-US" dirty="0"/>
              <a:t>Voluntary (Employee)</a:t>
            </a:r>
          </a:p>
          <a:p>
            <a:pPr lvl="1"/>
            <a:r>
              <a:rPr lang="en-US" sz="2400" dirty="0"/>
              <a:t>Up to 100% of your net salary on a monthly basis</a:t>
            </a:r>
          </a:p>
          <a:p>
            <a:pPr marL="514350" indent="-457200"/>
            <a:endParaRPr lang="en-US" dirty="0"/>
          </a:p>
          <a:p>
            <a:pPr marL="514350" indent="-457200"/>
            <a:r>
              <a:rPr lang="en-US" i="1" dirty="0"/>
              <a:t>Note: The Internal Revenue Service imposes annual limits for both voluntary and total contributions.</a:t>
            </a:r>
            <a:r>
              <a:rPr lang="en-US" dirty="0"/>
              <a:t> </a:t>
            </a:r>
          </a:p>
          <a:p>
            <a:pPr marL="57150" indent="0">
              <a:buNone/>
            </a:pPr>
            <a:endParaRPr lang="en-US" dirty="0"/>
          </a:p>
          <a:p>
            <a:endParaRPr lang="en-US" dirty="0"/>
          </a:p>
        </p:txBody>
      </p:sp>
    </p:spTree>
    <p:extLst>
      <p:ext uri="{BB962C8B-B14F-4D97-AF65-F5344CB8AC3E}">
        <p14:creationId xmlns:p14="http://schemas.microsoft.com/office/powerpoint/2010/main" val="329813751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2018 Maximum Limits</a:t>
            </a:r>
          </a:p>
        </p:txBody>
      </p:sp>
      <p:graphicFrame>
        <p:nvGraphicFramePr>
          <p:cNvPr id="6" name="Table Placeholder 5"/>
          <p:cNvGraphicFramePr>
            <a:graphicFrameLocks noGrp="1"/>
          </p:cNvGraphicFramePr>
          <p:nvPr>
            <p:ph type="tbl" idx="1"/>
            <p:extLst>
              <p:ext uri="{D42A27DB-BD31-4B8C-83A1-F6EECF244321}">
                <p14:modId xmlns:p14="http://schemas.microsoft.com/office/powerpoint/2010/main" val="3423483673"/>
              </p:ext>
            </p:extLst>
          </p:nvPr>
        </p:nvGraphicFramePr>
        <p:xfrm>
          <a:off x="685800" y="1981200"/>
          <a:ext cx="7498080" cy="2225040"/>
        </p:xfrm>
        <a:graphic>
          <a:graphicData uri="http://schemas.openxmlformats.org/drawingml/2006/table">
            <a:tbl>
              <a:tblPr firstRow="1" bandRow="1">
                <a:tableStyleId>{5C22544A-7EE6-4342-B048-85BDC9FD1C3A}</a:tableStyleId>
              </a:tblPr>
              <a:tblGrid>
                <a:gridCol w="384048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tblGrid>
              <a:tr h="370840">
                <a:tc>
                  <a:txBody>
                    <a:bodyPr/>
                    <a:lstStyle/>
                    <a:p>
                      <a:endParaRPr lang="en-US" dirty="0"/>
                    </a:p>
                  </a:txBody>
                  <a:tcPr/>
                </a:tc>
                <a:tc>
                  <a:txBody>
                    <a:bodyPr/>
                    <a:lstStyle/>
                    <a:p>
                      <a:r>
                        <a:rPr lang="en-US" dirty="0"/>
                        <a:t>Under Age 50</a:t>
                      </a:r>
                    </a:p>
                  </a:txBody>
                  <a:tcPr/>
                </a:tc>
                <a:tc>
                  <a:txBody>
                    <a:bodyPr/>
                    <a:lstStyle/>
                    <a:p>
                      <a:r>
                        <a:rPr lang="en-US" dirty="0"/>
                        <a:t>Age 50 and Over</a:t>
                      </a:r>
                    </a:p>
                  </a:txBody>
                  <a:tcPr/>
                </a:tc>
                <a:extLst>
                  <a:ext uri="{0D108BD9-81ED-4DB2-BD59-A6C34878D82A}">
                    <a16:rowId xmlns:a16="http://schemas.microsoft.com/office/drawing/2014/main" val="10000"/>
                  </a:ext>
                </a:extLst>
              </a:tr>
              <a:tr h="370840">
                <a:tc>
                  <a:txBody>
                    <a:bodyPr/>
                    <a:lstStyle/>
                    <a:p>
                      <a:r>
                        <a:rPr lang="en-US" dirty="0"/>
                        <a:t>Employee</a:t>
                      </a:r>
                      <a:r>
                        <a:rPr lang="en-US" baseline="0" dirty="0"/>
                        <a:t> Contributions</a:t>
                      </a:r>
                      <a:endParaRPr lang="en-US" dirty="0"/>
                    </a:p>
                  </a:txBody>
                  <a:tcPr/>
                </a:tc>
                <a:tc>
                  <a:txBody>
                    <a:bodyPr/>
                    <a:lstStyle/>
                    <a:p>
                      <a:r>
                        <a:rPr lang="en-US" dirty="0"/>
                        <a:t>$18,500</a:t>
                      </a:r>
                    </a:p>
                  </a:txBody>
                  <a:tcPr/>
                </a:tc>
                <a:tc>
                  <a:txBody>
                    <a:bodyPr/>
                    <a:lstStyle/>
                    <a:p>
                      <a:r>
                        <a:rPr lang="en-US" dirty="0"/>
                        <a:t>$24,500</a:t>
                      </a:r>
                    </a:p>
                  </a:txBody>
                  <a:tcPr/>
                </a:tc>
                <a:extLst>
                  <a:ext uri="{0D108BD9-81ED-4DB2-BD59-A6C34878D82A}">
                    <a16:rowId xmlns:a16="http://schemas.microsoft.com/office/drawing/2014/main" val="10001"/>
                  </a:ext>
                </a:extLst>
              </a:tr>
              <a:tr h="370840">
                <a:tc>
                  <a:txBody>
                    <a:bodyPr/>
                    <a:lstStyle/>
                    <a:p>
                      <a:r>
                        <a:rPr lang="en-US" dirty="0"/>
                        <a:t>Employee and Employer Contributions</a:t>
                      </a:r>
                    </a:p>
                  </a:txBody>
                  <a:tcPr/>
                </a:tc>
                <a:tc>
                  <a:txBody>
                    <a:bodyPr/>
                    <a:lstStyle/>
                    <a:p>
                      <a:r>
                        <a:rPr lang="en-US" dirty="0"/>
                        <a:t>$55,000</a:t>
                      </a:r>
                    </a:p>
                  </a:txBody>
                  <a:tcPr/>
                </a:tc>
                <a:tc>
                  <a:txBody>
                    <a:bodyPr/>
                    <a:lstStyle/>
                    <a:p>
                      <a:r>
                        <a:rPr lang="en-US" dirty="0"/>
                        <a:t>$61,000</a:t>
                      </a:r>
                    </a:p>
                  </a:txBody>
                  <a:tcPr/>
                </a:tc>
                <a:extLst>
                  <a:ext uri="{0D108BD9-81ED-4DB2-BD59-A6C34878D82A}">
                    <a16:rowId xmlns:a16="http://schemas.microsoft.com/office/drawing/2014/main" val="10002"/>
                  </a:ext>
                </a:extLst>
              </a:tr>
              <a:tr h="370840">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3"/>
                  </a:ext>
                </a:extLst>
              </a:tr>
              <a:tr h="370840">
                <a:tc>
                  <a:txBody>
                    <a:bodyPr/>
                    <a:lstStyle/>
                    <a:p>
                      <a:r>
                        <a:rPr lang="en-US" dirty="0"/>
                        <a:t>Highly Compensated Threshold</a:t>
                      </a:r>
                    </a:p>
                  </a:txBody>
                  <a:tcPr/>
                </a:tc>
                <a:tc>
                  <a:txBody>
                    <a:bodyPr/>
                    <a:lstStyle/>
                    <a:p>
                      <a:r>
                        <a:rPr lang="en-US" dirty="0"/>
                        <a:t>$120,000</a:t>
                      </a:r>
                    </a:p>
                  </a:txBody>
                  <a:tcPr/>
                </a:tc>
                <a:tc>
                  <a:txBody>
                    <a:bodyPr/>
                    <a:lstStyle/>
                    <a:p>
                      <a:r>
                        <a:rPr lang="en-US" dirty="0"/>
                        <a:t>$120,000</a:t>
                      </a:r>
                    </a:p>
                  </a:txBody>
                  <a:tcPr/>
                </a:tc>
                <a:extLst>
                  <a:ext uri="{0D108BD9-81ED-4DB2-BD59-A6C34878D82A}">
                    <a16:rowId xmlns:a16="http://schemas.microsoft.com/office/drawing/2014/main" val="10004"/>
                  </a:ext>
                </a:extLst>
              </a:tr>
              <a:tr h="370840">
                <a:tc>
                  <a:txBody>
                    <a:bodyPr/>
                    <a:lstStyle/>
                    <a:p>
                      <a:r>
                        <a:rPr lang="en-US" dirty="0"/>
                        <a:t>Annual Compensation Basis</a:t>
                      </a:r>
                    </a:p>
                  </a:txBody>
                  <a:tcPr/>
                </a:tc>
                <a:tc>
                  <a:txBody>
                    <a:bodyPr/>
                    <a:lstStyle/>
                    <a:p>
                      <a:r>
                        <a:rPr lang="en-US" dirty="0"/>
                        <a:t>$275,000</a:t>
                      </a:r>
                    </a:p>
                  </a:txBody>
                  <a:tcPr/>
                </a:tc>
                <a:tc>
                  <a:txBody>
                    <a:bodyPr/>
                    <a:lstStyle/>
                    <a:p>
                      <a:r>
                        <a:rPr lang="en-US" dirty="0"/>
                        <a:t>$275,000</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9241583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 Tip</a:t>
            </a:r>
          </a:p>
        </p:txBody>
      </p:sp>
      <p:sp>
        <p:nvSpPr>
          <p:cNvPr id="3" name="Content Placeholder 2"/>
          <p:cNvSpPr>
            <a:spLocks noGrp="1"/>
          </p:cNvSpPr>
          <p:nvPr>
            <p:ph idx="1"/>
          </p:nvPr>
        </p:nvSpPr>
        <p:spPr/>
        <p:txBody>
          <a:bodyPr/>
          <a:lstStyle/>
          <a:p>
            <a:r>
              <a:rPr lang="en-US" i="1" dirty="0"/>
              <a:t>Update your Salary Reduction Agreement (SRA) Form each January to maximize your voluntary contribution. </a:t>
            </a:r>
          </a:p>
          <a:p>
            <a:r>
              <a:rPr lang="en-US" i="1" dirty="0"/>
              <a:t>If you are interested in making voluntary contributions, please contact your Center’s AIARC Coordinator to assist you in calculating your maximum allowable amount.</a:t>
            </a:r>
          </a:p>
        </p:txBody>
      </p:sp>
    </p:spTree>
    <p:extLst>
      <p:ext uri="{BB962C8B-B14F-4D97-AF65-F5344CB8AC3E}">
        <p14:creationId xmlns:p14="http://schemas.microsoft.com/office/powerpoint/2010/main" val="330052404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Investment Fund Options</a:t>
            </a:r>
          </a:p>
        </p:txBody>
      </p:sp>
      <p:sp>
        <p:nvSpPr>
          <p:cNvPr id="3" name="Subtitle 2"/>
          <p:cNvSpPr>
            <a:spLocks noGrp="1"/>
          </p:cNvSpPr>
          <p:nvPr>
            <p:ph type="subTitle" idx="1"/>
          </p:nvPr>
        </p:nvSpPr>
        <p:spPr/>
        <p:txBody>
          <a:bodyPr/>
          <a:lstStyle/>
          <a:p>
            <a:r>
              <a:rPr lang="en-US" dirty="0"/>
              <a:t>U.S. Retirement Plan</a:t>
            </a:r>
          </a:p>
        </p:txBody>
      </p:sp>
    </p:spTree>
    <p:extLst>
      <p:ext uri="{BB962C8B-B14F-4D97-AF65-F5344CB8AC3E}">
        <p14:creationId xmlns:p14="http://schemas.microsoft.com/office/powerpoint/2010/main" val="282339900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Autofit/>
          </a:bodyPr>
          <a:lstStyle/>
          <a:p>
            <a:r>
              <a:rPr lang="en-US" dirty="0"/>
              <a:t>U.S. Retirement Plan</a:t>
            </a:r>
            <a:br>
              <a:rPr lang="en-US" dirty="0"/>
            </a:br>
            <a:r>
              <a:rPr lang="en-US" dirty="0"/>
              <a:t>Investment Fund Options</a:t>
            </a:r>
          </a:p>
        </p:txBody>
      </p:sp>
      <p:sp>
        <p:nvSpPr>
          <p:cNvPr id="3" name="Content Placeholder 2"/>
          <p:cNvSpPr>
            <a:spLocks noGrp="1"/>
          </p:cNvSpPr>
          <p:nvPr>
            <p:ph idx="1"/>
          </p:nvPr>
        </p:nvSpPr>
        <p:spPr>
          <a:xfrm>
            <a:off x="609600" y="1981200"/>
            <a:ext cx="7772400" cy="4114800"/>
          </a:xfrm>
        </p:spPr>
        <p:txBody>
          <a:bodyPr/>
          <a:lstStyle/>
          <a:p>
            <a:pPr>
              <a:defRPr/>
            </a:pPr>
            <a:r>
              <a:rPr lang="en-US" dirty="0"/>
              <a:t>16 fund choices + target date funds (fund of funds)</a:t>
            </a:r>
          </a:p>
          <a:p>
            <a:pPr>
              <a:defRPr/>
            </a:pPr>
            <a:r>
              <a:rPr lang="en-US" dirty="0"/>
              <a:t>Actively managed funds and passive (index) funds</a:t>
            </a:r>
          </a:p>
          <a:p>
            <a:pPr>
              <a:defRPr/>
            </a:pPr>
            <a:r>
              <a:rPr lang="en-US" dirty="0"/>
              <a:t>Diverse mix of asset classes</a:t>
            </a:r>
          </a:p>
          <a:p>
            <a:pPr>
              <a:defRPr/>
            </a:pPr>
            <a:r>
              <a:rPr lang="en-US" dirty="0"/>
              <a:t>Globally diverse funds</a:t>
            </a:r>
          </a:p>
        </p:txBody>
      </p:sp>
    </p:spTree>
    <p:extLst>
      <p:ext uri="{BB962C8B-B14F-4D97-AF65-F5344CB8AC3E}">
        <p14:creationId xmlns:p14="http://schemas.microsoft.com/office/powerpoint/2010/main" val="72732869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a:t>U.S. Retirement Plan Investment Fund Choices</a:t>
            </a:r>
          </a:p>
        </p:txBody>
      </p:sp>
      <p:graphicFrame>
        <p:nvGraphicFramePr>
          <p:cNvPr id="4" name="Content Placeholder 3"/>
          <p:cNvGraphicFramePr>
            <a:graphicFrameLocks noGrp="1"/>
          </p:cNvGraphicFramePr>
          <p:nvPr>
            <p:ph idx="1"/>
            <p:extLst/>
          </p:nvPr>
        </p:nvGraphicFramePr>
        <p:xfrm>
          <a:off x="685800" y="1981200"/>
          <a:ext cx="7772400" cy="2555952"/>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78971">
                <a:tc>
                  <a:txBody>
                    <a:bodyPr/>
                    <a:lstStyle/>
                    <a:p>
                      <a:r>
                        <a:rPr lang="en-US" sz="1800" dirty="0"/>
                        <a:t>Money Market</a:t>
                      </a:r>
                    </a:p>
                  </a:txBody>
                  <a:tcPr marT="45714" marB="45714"/>
                </a:tc>
                <a:tc>
                  <a:txBody>
                    <a:bodyPr/>
                    <a:lstStyle/>
                    <a:p>
                      <a:r>
                        <a:rPr lang="en-US" sz="1800" dirty="0"/>
                        <a:t>Bonds</a:t>
                      </a:r>
                    </a:p>
                  </a:txBody>
                  <a:tcPr marT="45714" marB="45714"/>
                </a:tc>
                <a:extLst>
                  <a:ext uri="{0D108BD9-81ED-4DB2-BD59-A6C34878D82A}">
                    <a16:rowId xmlns:a16="http://schemas.microsoft.com/office/drawing/2014/main" val="10000"/>
                  </a:ext>
                </a:extLst>
              </a:tr>
              <a:tr h="478971">
                <a:tc>
                  <a:txBody>
                    <a:bodyPr/>
                    <a:lstStyle/>
                    <a:p>
                      <a:r>
                        <a:rPr lang="en-US" sz="1800" dirty="0"/>
                        <a:t>New York Life GI Account</a:t>
                      </a:r>
                    </a:p>
                  </a:txBody>
                  <a:tcPr marT="45714" marB="45714"/>
                </a:tc>
                <a:tc>
                  <a:txBody>
                    <a:bodyPr/>
                    <a:lstStyle/>
                    <a:p>
                      <a:r>
                        <a:rPr lang="en-US" sz="1800" dirty="0"/>
                        <a:t>Templeton Global Bond Fund</a:t>
                      </a:r>
                    </a:p>
                  </a:txBody>
                  <a:tcPr marT="45714" marB="45714"/>
                </a:tc>
                <a:extLst>
                  <a:ext uri="{0D108BD9-81ED-4DB2-BD59-A6C34878D82A}">
                    <a16:rowId xmlns:a16="http://schemas.microsoft.com/office/drawing/2014/main" val="10001"/>
                  </a:ext>
                </a:extLst>
              </a:tr>
              <a:tr h="478971">
                <a:tc>
                  <a:txBody>
                    <a:bodyPr/>
                    <a:lstStyle/>
                    <a:p>
                      <a:endParaRPr lang="en-US" sz="1800" dirty="0"/>
                    </a:p>
                  </a:txBody>
                  <a:tcPr marT="45714" marB="45714"/>
                </a:tc>
                <a:tc>
                  <a:txBody>
                    <a:bodyPr/>
                    <a:lstStyle/>
                    <a:p>
                      <a:r>
                        <a:rPr lang="en-US" sz="1800" dirty="0"/>
                        <a:t>Vanguard High-Yield Corporate Fund</a:t>
                      </a:r>
                    </a:p>
                  </a:txBody>
                  <a:tcPr marT="45714" marB="45714"/>
                </a:tc>
                <a:extLst>
                  <a:ext uri="{0D108BD9-81ED-4DB2-BD59-A6C34878D82A}">
                    <a16:rowId xmlns:a16="http://schemas.microsoft.com/office/drawing/2014/main" val="10002"/>
                  </a:ext>
                </a:extLst>
              </a:tr>
              <a:tr h="478971">
                <a:tc>
                  <a:txBody>
                    <a:bodyPr/>
                    <a:lstStyle/>
                    <a:p>
                      <a:endParaRPr lang="en-US" sz="1800" dirty="0"/>
                    </a:p>
                  </a:txBody>
                  <a:tcPr marT="45714" marB="45714"/>
                </a:tc>
                <a:tc>
                  <a:txBody>
                    <a:bodyPr/>
                    <a:lstStyle/>
                    <a:p>
                      <a:r>
                        <a:rPr lang="en-US" sz="1800" dirty="0"/>
                        <a:t>Vanguard Inflation-Protected Securities</a:t>
                      </a:r>
                    </a:p>
                  </a:txBody>
                  <a:tcPr marT="45714" marB="45714"/>
                </a:tc>
                <a:extLst>
                  <a:ext uri="{0D108BD9-81ED-4DB2-BD59-A6C34878D82A}">
                    <a16:rowId xmlns:a16="http://schemas.microsoft.com/office/drawing/2014/main" val="10003"/>
                  </a:ext>
                </a:extLst>
              </a:tr>
              <a:tr h="478971">
                <a:tc>
                  <a:txBody>
                    <a:bodyPr/>
                    <a:lstStyle/>
                    <a:p>
                      <a:endParaRPr lang="en-US" sz="1800" dirty="0"/>
                    </a:p>
                  </a:txBody>
                  <a:tcPr marT="45714" marB="45714"/>
                </a:tc>
                <a:tc>
                  <a:txBody>
                    <a:bodyPr/>
                    <a:lstStyle/>
                    <a:p>
                      <a:r>
                        <a:rPr lang="en-US" sz="1800" dirty="0"/>
                        <a:t>Vanguard Total Bond Market Index Fund</a:t>
                      </a:r>
                    </a:p>
                  </a:txBody>
                  <a:tcPr marT="45714" marB="45714"/>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475897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609600"/>
            <a:ext cx="7772400" cy="914400"/>
          </a:xfrm>
        </p:spPr>
        <p:txBody>
          <a:bodyPr anchor="t"/>
          <a:lstStyle/>
          <a:p>
            <a:r>
              <a:rPr lang="en-US" dirty="0"/>
              <a:t>Retirement Plan Topics</a:t>
            </a:r>
          </a:p>
        </p:txBody>
      </p:sp>
      <p:sp>
        <p:nvSpPr>
          <p:cNvPr id="3" name="Content Placeholder 2"/>
          <p:cNvSpPr>
            <a:spLocks noGrp="1"/>
          </p:cNvSpPr>
          <p:nvPr>
            <p:ph idx="1"/>
          </p:nvPr>
        </p:nvSpPr>
        <p:spPr>
          <a:xfrm>
            <a:off x="685800" y="1295400"/>
            <a:ext cx="7772400" cy="4876800"/>
          </a:xfrm>
        </p:spPr>
        <p:txBody>
          <a:bodyPr/>
          <a:lstStyle/>
          <a:p>
            <a:pPr>
              <a:defRPr/>
            </a:pPr>
            <a:r>
              <a:rPr lang="en-US" dirty="0"/>
              <a:t>Basic Concepts of Investing</a:t>
            </a:r>
          </a:p>
          <a:p>
            <a:pPr lvl="1">
              <a:defRPr/>
            </a:pPr>
            <a:r>
              <a:rPr lang="en-US" dirty="0"/>
              <a:t>Power of Compound Interest</a:t>
            </a:r>
          </a:p>
          <a:p>
            <a:pPr lvl="1">
              <a:defRPr/>
            </a:pPr>
            <a:r>
              <a:rPr lang="en-US" dirty="0"/>
              <a:t>Risk &amp; Reward </a:t>
            </a:r>
          </a:p>
          <a:p>
            <a:pPr>
              <a:defRPr/>
            </a:pPr>
            <a:r>
              <a:rPr lang="en-US" dirty="0"/>
              <a:t>International (Offshore) and U.S. Plans</a:t>
            </a:r>
          </a:p>
          <a:p>
            <a:pPr>
              <a:defRPr/>
            </a:pPr>
            <a:r>
              <a:rPr lang="en-US" dirty="0"/>
              <a:t>Plan Structure</a:t>
            </a:r>
          </a:p>
          <a:p>
            <a:pPr lvl="1">
              <a:defRPr/>
            </a:pPr>
            <a:r>
              <a:rPr lang="en-US" dirty="0"/>
              <a:t>Eligibility / Contributions</a:t>
            </a:r>
          </a:p>
          <a:p>
            <a:pPr lvl="1">
              <a:defRPr/>
            </a:pPr>
            <a:r>
              <a:rPr lang="en-US" dirty="0"/>
              <a:t>Custodial Account / Oversight</a:t>
            </a:r>
          </a:p>
          <a:p>
            <a:pPr>
              <a:defRPr/>
            </a:pPr>
            <a:r>
              <a:rPr lang="en-US" dirty="0"/>
              <a:t>Investment Fund Options</a:t>
            </a:r>
          </a:p>
          <a:p>
            <a:pPr>
              <a:defRPr/>
            </a:pPr>
            <a:r>
              <a:rPr lang="en-US" dirty="0"/>
              <a:t>Platform Functions</a:t>
            </a:r>
          </a:p>
        </p:txBody>
      </p:sp>
    </p:spTree>
    <p:extLst>
      <p:ext uri="{BB962C8B-B14F-4D97-AF65-F5344CB8AC3E}">
        <p14:creationId xmlns:p14="http://schemas.microsoft.com/office/powerpoint/2010/main" val="213441216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a:t>Investment Fund Choices</a:t>
            </a:r>
          </a:p>
        </p:txBody>
      </p:sp>
      <p:graphicFrame>
        <p:nvGraphicFramePr>
          <p:cNvPr id="4" name="Content Placeholder 3"/>
          <p:cNvGraphicFramePr>
            <a:graphicFrameLocks noGrp="1"/>
          </p:cNvGraphicFramePr>
          <p:nvPr>
            <p:ph idx="1"/>
            <p:extLst/>
          </p:nvPr>
        </p:nvGraphicFramePr>
        <p:xfrm>
          <a:off x="685800" y="1981200"/>
          <a:ext cx="7772400" cy="3907143"/>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66725">
                <a:tc>
                  <a:txBody>
                    <a:bodyPr/>
                    <a:lstStyle/>
                    <a:p>
                      <a:r>
                        <a:rPr lang="en-US" sz="1800" dirty="0"/>
                        <a:t>U.S.</a:t>
                      </a:r>
                      <a:r>
                        <a:rPr lang="en-US" sz="1800" baseline="0" dirty="0"/>
                        <a:t> </a:t>
                      </a:r>
                      <a:r>
                        <a:rPr lang="en-US" sz="1800" dirty="0"/>
                        <a:t>Stock</a:t>
                      </a:r>
                    </a:p>
                  </a:txBody>
                  <a:tcPr marT="45714" marB="45714"/>
                </a:tc>
                <a:tc>
                  <a:txBody>
                    <a:bodyPr/>
                    <a:lstStyle/>
                    <a:p>
                      <a:r>
                        <a:rPr lang="en-US" sz="1800" dirty="0"/>
                        <a:t>International Stock</a:t>
                      </a:r>
                    </a:p>
                  </a:txBody>
                  <a:tcPr marT="45714" marB="45714"/>
                </a:tc>
                <a:extLst>
                  <a:ext uri="{0D108BD9-81ED-4DB2-BD59-A6C34878D82A}">
                    <a16:rowId xmlns:a16="http://schemas.microsoft.com/office/drawing/2014/main" val="10000"/>
                  </a:ext>
                </a:extLst>
              </a:tr>
              <a:tr h="466725">
                <a:tc>
                  <a:txBody>
                    <a:bodyPr/>
                    <a:lstStyle/>
                    <a:p>
                      <a:r>
                        <a:rPr lang="en-US" sz="1800" dirty="0"/>
                        <a:t>Neuberger Berman Socially Responsive</a:t>
                      </a:r>
                    </a:p>
                  </a:txBody>
                  <a:tcPr marT="45714" marB="45714"/>
                </a:tc>
                <a:tc>
                  <a:txBody>
                    <a:bodyPr/>
                    <a:lstStyle/>
                    <a:p>
                      <a:r>
                        <a:rPr lang="en-US" sz="1800" dirty="0"/>
                        <a:t>Oppenheimer Developing Markets</a:t>
                      </a:r>
                    </a:p>
                  </a:txBody>
                  <a:tcPr marT="45714" marB="45714"/>
                </a:tc>
                <a:extLst>
                  <a:ext uri="{0D108BD9-81ED-4DB2-BD59-A6C34878D82A}">
                    <a16:rowId xmlns:a16="http://schemas.microsoft.com/office/drawing/2014/main" val="10001"/>
                  </a:ext>
                </a:extLst>
              </a:tr>
              <a:tr h="466725">
                <a:tc>
                  <a:txBody>
                    <a:bodyPr/>
                    <a:lstStyle/>
                    <a:p>
                      <a:r>
                        <a:rPr lang="en-US" sz="1800" dirty="0"/>
                        <a:t>Vanguard 500 Index Fund</a:t>
                      </a:r>
                    </a:p>
                  </a:txBody>
                  <a:tcPr marT="45714" marB="45714"/>
                </a:tc>
                <a:tc>
                  <a:txBody>
                    <a:bodyPr/>
                    <a:lstStyle/>
                    <a:p>
                      <a:r>
                        <a:rPr lang="en-US" sz="1800" dirty="0"/>
                        <a:t>Vanguard Total International Stock Index</a:t>
                      </a:r>
                    </a:p>
                  </a:txBody>
                  <a:tcPr marT="45714" marB="45714"/>
                </a:tc>
                <a:extLst>
                  <a:ext uri="{0D108BD9-81ED-4DB2-BD59-A6C34878D82A}">
                    <a16:rowId xmlns:a16="http://schemas.microsoft.com/office/drawing/2014/main" val="10002"/>
                  </a:ext>
                </a:extLst>
              </a:tr>
              <a:tr h="466725">
                <a:tc>
                  <a:txBody>
                    <a:bodyPr/>
                    <a:lstStyle/>
                    <a:p>
                      <a:r>
                        <a:rPr lang="en-US" sz="1800" dirty="0"/>
                        <a:t>Vanguard Explorer Fund</a:t>
                      </a:r>
                    </a:p>
                  </a:txBody>
                  <a:tcPr marT="45714" marB="45714"/>
                </a:tc>
                <a:tc>
                  <a:txBody>
                    <a:bodyPr/>
                    <a:lstStyle/>
                    <a:p>
                      <a:r>
                        <a:rPr lang="en-US" sz="1800" b="1" dirty="0">
                          <a:solidFill>
                            <a:schemeClr val="bg1"/>
                          </a:solidFill>
                        </a:rPr>
                        <a:t>Specialty Stock</a:t>
                      </a:r>
                    </a:p>
                  </a:txBody>
                  <a:tcPr marT="45714" marB="45714">
                    <a:solidFill>
                      <a:schemeClr val="accent1"/>
                    </a:solidFill>
                  </a:tcPr>
                </a:tc>
                <a:extLst>
                  <a:ext uri="{0D108BD9-81ED-4DB2-BD59-A6C34878D82A}">
                    <a16:rowId xmlns:a16="http://schemas.microsoft.com/office/drawing/2014/main" val="10003"/>
                  </a:ext>
                </a:extLst>
              </a:tr>
              <a:tr h="466725">
                <a:tc>
                  <a:txBody>
                    <a:bodyPr/>
                    <a:lstStyle/>
                    <a:p>
                      <a:r>
                        <a:rPr lang="en-US" sz="1800" dirty="0"/>
                        <a:t>Vanguard Extended Market Index Fund</a:t>
                      </a:r>
                    </a:p>
                  </a:txBody>
                  <a:tcPr marT="45714" marB="45714"/>
                </a:tc>
                <a:tc>
                  <a:txBody>
                    <a:bodyPr/>
                    <a:lstStyle/>
                    <a:p>
                      <a:r>
                        <a:rPr lang="en-US" sz="1800" dirty="0"/>
                        <a:t>Vanguard REIT Index Fund</a:t>
                      </a:r>
                    </a:p>
                  </a:txBody>
                  <a:tcPr marT="45714" marB="45714"/>
                </a:tc>
                <a:extLst>
                  <a:ext uri="{0D108BD9-81ED-4DB2-BD59-A6C34878D82A}">
                    <a16:rowId xmlns:a16="http://schemas.microsoft.com/office/drawing/2014/main" val="10004"/>
                  </a:ext>
                </a:extLst>
              </a:tr>
              <a:tr h="466725">
                <a:tc>
                  <a:txBody>
                    <a:bodyPr/>
                    <a:lstStyle/>
                    <a:p>
                      <a:r>
                        <a:rPr lang="en-US" sz="1800" dirty="0"/>
                        <a:t>Vanguard Morgan Growth Fund</a:t>
                      </a:r>
                    </a:p>
                  </a:txBody>
                  <a:tcPr marT="45714" marB="45714"/>
                </a:tc>
                <a:tc>
                  <a:txBody>
                    <a:bodyPr/>
                    <a:lstStyle/>
                    <a:p>
                      <a:r>
                        <a:rPr lang="en-US" sz="1800" b="1" dirty="0">
                          <a:solidFill>
                            <a:schemeClr val="bg1"/>
                          </a:solidFill>
                        </a:rPr>
                        <a:t>Balanced Funds</a:t>
                      </a:r>
                    </a:p>
                  </a:txBody>
                  <a:tcPr marT="45714" marB="45714">
                    <a:solidFill>
                      <a:schemeClr val="accent1"/>
                    </a:solidFill>
                  </a:tcPr>
                </a:tc>
                <a:extLst>
                  <a:ext uri="{0D108BD9-81ED-4DB2-BD59-A6C34878D82A}">
                    <a16:rowId xmlns:a16="http://schemas.microsoft.com/office/drawing/2014/main" val="10005"/>
                  </a:ext>
                </a:extLst>
              </a:tr>
              <a:tr h="466725">
                <a:tc>
                  <a:txBody>
                    <a:bodyPr/>
                    <a:lstStyle/>
                    <a:p>
                      <a:r>
                        <a:rPr lang="en-US" sz="1800" dirty="0"/>
                        <a:t>Vanguard Selected Value Fund</a:t>
                      </a:r>
                    </a:p>
                  </a:txBody>
                  <a:tcPr marT="45714" marB="45714"/>
                </a:tc>
                <a:tc>
                  <a:txBody>
                    <a:bodyPr/>
                    <a:lstStyle/>
                    <a:p>
                      <a:r>
                        <a:rPr lang="en-US" sz="1800" dirty="0"/>
                        <a:t>Vanguard Wellington Fund</a:t>
                      </a:r>
                    </a:p>
                  </a:txBody>
                  <a:tcPr marT="45714" marB="45714"/>
                </a:tc>
                <a:extLst>
                  <a:ext uri="{0D108BD9-81ED-4DB2-BD59-A6C34878D82A}">
                    <a16:rowId xmlns:a16="http://schemas.microsoft.com/office/drawing/2014/main" val="10006"/>
                  </a:ext>
                </a:extLst>
              </a:tr>
              <a:tr h="466725">
                <a:tc>
                  <a:txBody>
                    <a:bodyPr/>
                    <a:lstStyle/>
                    <a:p>
                      <a:r>
                        <a:rPr lang="en-US" sz="1800" dirty="0"/>
                        <a:t>Vanguard Windsor II Fund</a:t>
                      </a:r>
                    </a:p>
                  </a:txBody>
                  <a:tcPr marT="45714" marB="45714"/>
                </a:tc>
                <a:tc>
                  <a:txBody>
                    <a:bodyPr/>
                    <a:lstStyle/>
                    <a:p>
                      <a:endParaRPr lang="en-US" sz="1800" dirty="0"/>
                    </a:p>
                  </a:txBody>
                  <a:tcPr marT="45714" marB="45714"/>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51181646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a:t>Investment Fund Choices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0150786"/>
              </p:ext>
            </p:extLst>
          </p:nvPr>
        </p:nvGraphicFramePr>
        <p:xfrm>
          <a:off x="685800" y="1905000"/>
          <a:ext cx="7772400" cy="4297680"/>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29768">
                <a:tc>
                  <a:txBody>
                    <a:bodyPr/>
                    <a:lstStyle/>
                    <a:p>
                      <a:r>
                        <a:rPr lang="en-US" sz="1800" dirty="0"/>
                        <a:t>Current Dates</a:t>
                      </a:r>
                    </a:p>
                  </a:txBody>
                  <a:tcPr marT="45714" marB="45714"/>
                </a:tc>
                <a:tc>
                  <a:txBody>
                    <a:bodyPr/>
                    <a:lstStyle/>
                    <a:p>
                      <a:r>
                        <a:rPr lang="en-US" sz="1800" dirty="0"/>
                        <a:t>Future Dates</a:t>
                      </a:r>
                    </a:p>
                  </a:txBody>
                  <a:tcPr marT="45714" marB="45714"/>
                </a:tc>
                <a:extLst>
                  <a:ext uri="{0D108BD9-81ED-4DB2-BD59-A6C34878D82A}">
                    <a16:rowId xmlns:a16="http://schemas.microsoft.com/office/drawing/2014/main" val="10000"/>
                  </a:ext>
                </a:extLst>
              </a:tr>
              <a:tr h="429768">
                <a:tc>
                  <a:txBody>
                    <a:bodyPr/>
                    <a:lstStyle/>
                    <a:p>
                      <a:r>
                        <a:rPr lang="en-US" sz="1800" dirty="0"/>
                        <a:t>Vanguard Target Retirement Income </a:t>
                      </a:r>
                    </a:p>
                  </a:txBody>
                  <a:tcPr marT="45714" marB="45714"/>
                </a:tc>
                <a:tc>
                  <a:txBody>
                    <a:bodyPr/>
                    <a:lstStyle/>
                    <a:p>
                      <a:r>
                        <a:rPr lang="en-US" dirty="0"/>
                        <a:t>Vanguard Target Retirement 2025 Fund</a:t>
                      </a:r>
                      <a:endParaRPr lang="en-US" sz="1800" dirty="0"/>
                    </a:p>
                  </a:txBody>
                  <a:tcPr marT="45714" marB="45714"/>
                </a:tc>
                <a:extLst>
                  <a:ext uri="{0D108BD9-81ED-4DB2-BD59-A6C34878D82A}">
                    <a16:rowId xmlns:a16="http://schemas.microsoft.com/office/drawing/2014/main" val="10001"/>
                  </a:ext>
                </a:extLst>
              </a:tr>
              <a:tr h="429768">
                <a:tc>
                  <a:txBody>
                    <a:bodyPr/>
                    <a:lstStyle/>
                    <a:p>
                      <a:r>
                        <a:rPr lang="en-US" dirty="0"/>
                        <a:t>Vanguard Target Retirement 2015 Fund</a:t>
                      </a:r>
                      <a:endParaRPr lang="en-US" sz="1800" dirty="0"/>
                    </a:p>
                  </a:txBody>
                  <a:tcPr marT="45714" marB="45714"/>
                </a:tc>
                <a:tc>
                  <a:txBody>
                    <a:bodyPr/>
                    <a:lstStyle/>
                    <a:p>
                      <a:r>
                        <a:rPr lang="en-US" dirty="0"/>
                        <a:t>Vanguard Target Retirement 2030 Fund</a:t>
                      </a:r>
                      <a:endParaRPr lang="en-US" sz="1800" dirty="0"/>
                    </a:p>
                  </a:txBody>
                  <a:tcPr marT="45714" marB="45714"/>
                </a:tc>
                <a:extLst>
                  <a:ext uri="{0D108BD9-81ED-4DB2-BD59-A6C34878D82A}">
                    <a16:rowId xmlns:a16="http://schemas.microsoft.com/office/drawing/2014/main" val="10002"/>
                  </a:ext>
                </a:extLst>
              </a:tr>
              <a:tr h="429768">
                <a:tc>
                  <a:txBody>
                    <a:bodyPr/>
                    <a:lstStyle/>
                    <a:p>
                      <a:r>
                        <a:rPr lang="en-US" dirty="0"/>
                        <a:t>Vanguard Target Retirement 2020 Fund</a:t>
                      </a:r>
                      <a:endParaRPr lang="en-US" sz="1800" dirty="0"/>
                    </a:p>
                  </a:txBody>
                  <a:tcPr marT="45714" marB="45714"/>
                </a:tc>
                <a:tc>
                  <a:txBody>
                    <a:bodyPr/>
                    <a:lstStyle/>
                    <a:p>
                      <a:r>
                        <a:rPr lang="en-US" dirty="0"/>
                        <a:t>Vanguard Target Retirement 2035 Fund</a:t>
                      </a:r>
                      <a:endParaRPr lang="en-US" sz="1800" dirty="0"/>
                    </a:p>
                  </a:txBody>
                  <a:tcPr marT="45714" marB="45714"/>
                </a:tc>
                <a:extLst>
                  <a:ext uri="{0D108BD9-81ED-4DB2-BD59-A6C34878D82A}">
                    <a16:rowId xmlns:a16="http://schemas.microsoft.com/office/drawing/2014/main" val="10003"/>
                  </a:ext>
                </a:extLst>
              </a:tr>
              <a:tr h="429768">
                <a:tc>
                  <a:txBody>
                    <a:bodyPr/>
                    <a:lstStyle/>
                    <a:p>
                      <a:endParaRPr lang="en-US" sz="1800" dirty="0"/>
                    </a:p>
                  </a:txBody>
                  <a:tcPr marT="45714" marB="45714"/>
                </a:tc>
                <a:tc>
                  <a:txBody>
                    <a:bodyPr/>
                    <a:lstStyle/>
                    <a:p>
                      <a:r>
                        <a:rPr lang="en-US" dirty="0"/>
                        <a:t>Vanguard Target Retirement 2040 Fund</a:t>
                      </a:r>
                      <a:endParaRPr lang="en-US" sz="1800" dirty="0"/>
                    </a:p>
                  </a:txBody>
                  <a:tcPr marT="45714" marB="45714"/>
                </a:tc>
                <a:extLst>
                  <a:ext uri="{0D108BD9-81ED-4DB2-BD59-A6C34878D82A}">
                    <a16:rowId xmlns:a16="http://schemas.microsoft.com/office/drawing/2014/main" val="10004"/>
                  </a:ext>
                </a:extLst>
              </a:tr>
              <a:tr h="429768">
                <a:tc>
                  <a:txBody>
                    <a:bodyPr/>
                    <a:lstStyle/>
                    <a:p>
                      <a:endParaRPr lang="en-US" sz="1800" dirty="0"/>
                    </a:p>
                  </a:txBody>
                  <a:tcPr marT="45714" marB="45714"/>
                </a:tc>
                <a:tc>
                  <a:txBody>
                    <a:bodyPr/>
                    <a:lstStyle/>
                    <a:p>
                      <a:r>
                        <a:rPr lang="en-US" dirty="0"/>
                        <a:t>Vanguard Target Retirement 2045 Fund</a:t>
                      </a:r>
                      <a:endParaRPr lang="en-US" sz="1800" dirty="0"/>
                    </a:p>
                  </a:txBody>
                  <a:tcPr marT="45714" marB="45714"/>
                </a:tc>
                <a:extLst>
                  <a:ext uri="{0D108BD9-81ED-4DB2-BD59-A6C34878D82A}">
                    <a16:rowId xmlns:a16="http://schemas.microsoft.com/office/drawing/2014/main" val="10005"/>
                  </a:ext>
                </a:extLst>
              </a:tr>
              <a:tr h="429768">
                <a:tc>
                  <a:txBody>
                    <a:bodyPr/>
                    <a:lstStyle/>
                    <a:p>
                      <a:endParaRPr lang="en-US" sz="1800" dirty="0"/>
                    </a:p>
                  </a:txBody>
                  <a:tcPr marT="45714" marB="45714"/>
                </a:tc>
                <a:tc>
                  <a:txBody>
                    <a:bodyPr/>
                    <a:lstStyle/>
                    <a:p>
                      <a:r>
                        <a:rPr lang="en-US" dirty="0"/>
                        <a:t>Vanguard Target Retirement 2050 Fund</a:t>
                      </a:r>
                      <a:endParaRPr lang="en-US" sz="1800" dirty="0"/>
                    </a:p>
                  </a:txBody>
                  <a:tcPr marT="45714" marB="45714"/>
                </a:tc>
                <a:extLst>
                  <a:ext uri="{0D108BD9-81ED-4DB2-BD59-A6C34878D82A}">
                    <a16:rowId xmlns:a16="http://schemas.microsoft.com/office/drawing/2014/main" val="10006"/>
                  </a:ext>
                </a:extLst>
              </a:tr>
              <a:tr h="429768">
                <a:tc>
                  <a:txBody>
                    <a:bodyPr/>
                    <a:lstStyle/>
                    <a:p>
                      <a:endParaRPr lang="en-US" sz="1800" dirty="0"/>
                    </a:p>
                  </a:txBody>
                  <a:tcPr marT="45714" marB="45714"/>
                </a:tc>
                <a:tc>
                  <a:txBody>
                    <a:bodyPr/>
                    <a:lstStyle/>
                    <a:p>
                      <a:r>
                        <a:rPr lang="en-US" dirty="0"/>
                        <a:t>Vanguard Target Retirement 2055 Fund</a:t>
                      </a:r>
                      <a:endParaRPr lang="en-US" sz="1800" dirty="0"/>
                    </a:p>
                  </a:txBody>
                  <a:tcPr marT="45714" marB="45714"/>
                </a:tc>
                <a:extLst>
                  <a:ext uri="{0D108BD9-81ED-4DB2-BD59-A6C34878D82A}">
                    <a16:rowId xmlns:a16="http://schemas.microsoft.com/office/drawing/2014/main" val="10007"/>
                  </a:ext>
                </a:extLst>
              </a:tr>
              <a:tr h="429768">
                <a:tc>
                  <a:txBody>
                    <a:bodyPr/>
                    <a:lstStyle/>
                    <a:p>
                      <a:endParaRPr lang="en-US" sz="1800" dirty="0"/>
                    </a:p>
                  </a:txBody>
                  <a:tcPr marT="45714" marB="45714"/>
                </a:tc>
                <a:tc>
                  <a:txBody>
                    <a:bodyPr/>
                    <a:lstStyle/>
                    <a:p>
                      <a:r>
                        <a:rPr lang="en-US" dirty="0"/>
                        <a:t>Vanguard Target Retirement 2060 Fund</a:t>
                      </a:r>
                      <a:endParaRPr lang="en-US" sz="1800" dirty="0"/>
                    </a:p>
                  </a:txBody>
                  <a:tcPr marT="45714" marB="45714"/>
                </a:tc>
                <a:extLst>
                  <a:ext uri="{0D108BD9-81ED-4DB2-BD59-A6C34878D82A}">
                    <a16:rowId xmlns:a16="http://schemas.microsoft.com/office/drawing/2014/main" val="10008"/>
                  </a:ext>
                </a:extLst>
              </a:tr>
              <a:tr h="429768">
                <a:tc>
                  <a:txBody>
                    <a:bodyPr/>
                    <a:lstStyle/>
                    <a:p>
                      <a:endParaRPr lang="en-US" sz="1800" dirty="0"/>
                    </a:p>
                  </a:txBody>
                  <a:tcPr marT="45714" marB="45714"/>
                </a:tc>
                <a:tc>
                  <a:txBody>
                    <a:bodyPr/>
                    <a:lstStyle/>
                    <a:p>
                      <a:r>
                        <a:rPr lang="en-US" sz="1800" dirty="0"/>
                        <a:t>Vanguard Target Retirement 2065 Fund</a:t>
                      </a:r>
                    </a:p>
                  </a:txBody>
                  <a:tcPr marT="45714" marB="45714"/>
                </a:tc>
                <a:extLst>
                  <a:ext uri="{0D108BD9-81ED-4DB2-BD59-A6C34878D82A}">
                    <a16:rowId xmlns:a16="http://schemas.microsoft.com/office/drawing/2014/main" val="10009"/>
                  </a:ext>
                </a:extLst>
              </a:tr>
            </a:tbl>
          </a:graphicData>
        </a:graphic>
      </p:graphicFrame>
      <p:sp>
        <p:nvSpPr>
          <p:cNvPr id="2" name="TextBox 1"/>
          <p:cNvSpPr txBox="1"/>
          <p:nvPr/>
        </p:nvSpPr>
        <p:spPr>
          <a:xfrm>
            <a:off x="762000" y="5029200"/>
            <a:ext cx="3657600" cy="1077218"/>
          </a:xfrm>
          <a:prstGeom prst="rect">
            <a:avLst/>
          </a:prstGeom>
          <a:solidFill>
            <a:schemeClr val="bg1">
              <a:alpha val="75000"/>
            </a:schemeClr>
          </a:solidFill>
          <a:ln>
            <a:solidFill>
              <a:schemeClr val="tx1"/>
            </a:solidFill>
          </a:ln>
        </p:spPr>
        <p:txBody>
          <a:bodyPr wrap="square" rtlCol="0">
            <a:spAutoFit/>
          </a:bodyPr>
          <a:lstStyle/>
          <a:p>
            <a:r>
              <a:rPr lang="en-US" sz="1600" dirty="0"/>
              <a:t>The years refer to the anticipated time of retirement. A person who expects to retire in 47 years would choose “…2065”, because 2018 + 47 years = 2065.</a:t>
            </a:r>
          </a:p>
        </p:txBody>
      </p:sp>
    </p:spTree>
    <p:extLst>
      <p:ext uri="{BB962C8B-B14F-4D97-AF65-F5344CB8AC3E}">
        <p14:creationId xmlns:p14="http://schemas.microsoft.com/office/powerpoint/2010/main" val="200015183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Target Date Allocations</a:t>
            </a:r>
          </a:p>
        </p:txBody>
      </p:sp>
      <p:graphicFrame>
        <p:nvGraphicFramePr>
          <p:cNvPr id="9" name="Content Placeholder 8"/>
          <p:cNvGraphicFramePr>
            <a:graphicFrameLocks noGrp="1"/>
          </p:cNvGraphicFramePr>
          <p:nvPr>
            <p:ph idx="1"/>
            <p:extLst/>
          </p:nvPr>
        </p:nvGraphicFramePr>
        <p:xfrm>
          <a:off x="533400" y="1600200"/>
          <a:ext cx="7772400" cy="4495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1371600" y="2667000"/>
            <a:ext cx="2133600" cy="338554"/>
          </a:xfrm>
          <a:prstGeom prst="rect">
            <a:avLst/>
          </a:prstGeom>
          <a:solidFill>
            <a:schemeClr val="bg1">
              <a:alpha val="75000"/>
            </a:schemeClr>
          </a:solidFill>
        </p:spPr>
        <p:txBody>
          <a:bodyPr wrap="square" rtlCol="0">
            <a:spAutoFit/>
          </a:bodyPr>
          <a:lstStyle/>
          <a:p>
            <a:r>
              <a:rPr lang="en-US" sz="1600" dirty="0"/>
              <a:t>Years till retirement…</a:t>
            </a:r>
          </a:p>
        </p:txBody>
      </p:sp>
    </p:spTree>
    <p:extLst>
      <p:ext uri="{BB962C8B-B14F-4D97-AF65-F5344CB8AC3E}">
        <p14:creationId xmlns:p14="http://schemas.microsoft.com/office/powerpoint/2010/main" val="163214810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US" sz="4000" dirty="0"/>
            </a:br>
            <a:r>
              <a:rPr lang="en-US" dirty="0"/>
              <a:t>Plan Platform</a:t>
            </a:r>
            <a:br>
              <a:rPr lang="en-US" dirty="0"/>
            </a:br>
            <a:r>
              <a:rPr lang="en-US" dirty="0"/>
              <a:t> provided by Vanguard</a:t>
            </a:r>
            <a:br>
              <a:rPr lang="en-US" dirty="0"/>
            </a:br>
            <a:endParaRPr lang="en-US" dirty="0"/>
          </a:p>
        </p:txBody>
      </p:sp>
      <p:sp>
        <p:nvSpPr>
          <p:cNvPr id="3" name="Subtitle 2"/>
          <p:cNvSpPr>
            <a:spLocks noGrp="1"/>
          </p:cNvSpPr>
          <p:nvPr>
            <p:ph type="subTitle" idx="1"/>
          </p:nvPr>
        </p:nvSpPr>
        <p:spPr/>
        <p:txBody>
          <a:bodyPr/>
          <a:lstStyle/>
          <a:p>
            <a:endParaRPr lang="en-US" dirty="0"/>
          </a:p>
          <a:p>
            <a:r>
              <a:rPr lang="en-US" dirty="0"/>
              <a:t>U.S. Retirement Plan</a:t>
            </a:r>
          </a:p>
        </p:txBody>
      </p:sp>
    </p:spTree>
    <p:extLst>
      <p:ext uri="{BB962C8B-B14F-4D97-AF65-F5344CB8AC3E}">
        <p14:creationId xmlns:p14="http://schemas.microsoft.com/office/powerpoint/2010/main" val="219934672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Questions</a:t>
            </a:r>
          </a:p>
        </p:txBody>
      </p:sp>
      <p:sp>
        <p:nvSpPr>
          <p:cNvPr id="3" name="Content Placeholder 2"/>
          <p:cNvSpPr>
            <a:spLocks noGrp="1"/>
          </p:cNvSpPr>
          <p:nvPr>
            <p:ph idx="1"/>
          </p:nvPr>
        </p:nvSpPr>
        <p:spPr/>
        <p:txBody>
          <a:bodyPr/>
          <a:lstStyle/>
          <a:p>
            <a:r>
              <a:rPr lang="en-US" dirty="0"/>
              <a:t>How do I login?</a:t>
            </a:r>
          </a:p>
          <a:p>
            <a:r>
              <a:rPr lang="en-US" dirty="0"/>
              <a:t>How do I update my contact and beneficiary information?</a:t>
            </a:r>
          </a:p>
          <a:p>
            <a:r>
              <a:rPr lang="en-US" dirty="0"/>
              <a:t>How do I find my account value?</a:t>
            </a:r>
          </a:p>
          <a:p>
            <a:r>
              <a:rPr lang="en-US" dirty="0"/>
              <a:t>How do I move/change funds?</a:t>
            </a:r>
          </a:p>
          <a:p>
            <a:r>
              <a:rPr lang="en-US" dirty="0"/>
              <a:t>What are the rules for withdrawing funds?</a:t>
            </a:r>
          </a:p>
        </p:txBody>
      </p:sp>
    </p:spTree>
    <p:extLst>
      <p:ext uri="{BB962C8B-B14F-4D97-AF65-F5344CB8AC3E}">
        <p14:creationId xmlns:p14="http://schemas.microsoft.com/office/powerpoint/2010/main" val="24224580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a:t>Activate Your Personal Account</a:t>
            </a:r>
          </a:p>
        </p:txBody>
      </p:sp>
      <p:sp>
        <p:nvSpPr>
          <p:cNvPr id="3" name="Content Placeholder 2"/>
          <p:cNvSpPr>
            <a:spLocks noGrp="1"/>
          </p:cNvSpPr>
          <p:nvPr>
            <p:ph idx="1"/>
          </p:nvPr>
        </p:nvSpPr>
        <p:spPr>
          <a:xfrm>
            <a:off x="457200" y="1219200"/>
            <a:ext cx="8229600" cy="4953000"/>
          </a:xfrm>
        </p:spPr>
        <p:txBody>
          <a:bodyPr>
            <a:normAutofit/>
          </a:bodyPr>
          <a:lstStyle/>
          <a:p>
            <a:r>
              <a:rPr lang="en-US" sz="2600" dirty="0"/>
              <a:t>Go to the plan platform’s website at </a:t>
            </a:r>
            <a:r>
              <a:rPr lang="en-US" sz="2600" dirty="0">
                <a:hlinkClick r:id="rId3"/>
              </a:rPr>
              <a:t>www.vanguard.com</a:t>
            </a:r>
            <a:r>
              <a:rPr lang="en-US" sz="2600" dirty="0"/>
              <a:t> </a:t>
            </a:r>
          </a:p>
          <a:p>
            <a:r>
              <a:rPr lang="en-US" sz="2600" dirty="0"/>
              <a:t>Choose “Vanguard’s Website for Retirement Plan Participants”.</a:t>
            </a:r>
          </a:p>
          <a:p>
            <a:r>
              <a:rPr lang="en-US" sz="2600" dirty="0"/>
              <a:t>Click “Register” near the upper-right corner of the page.</a:t>
            </a:r>
          </a:p>
          <a:p>
            <a:r>
              <a:rPr lang="en-US" sz="2600" dirty="0"/>
              <a:t>Follow the prompts to enter your personal information. The Plan number is “093962”.</a:t>
            </a:r>
          </a:p>
          <a:p>
            <a:r>
              <a:rPr lang="en-US" sz="2600" dirty="0"/>
              <a:t>If you used AIARC’s address of record, enter “22314” when it asks for your ZIP code.</a:t>
            </a:r>
          </a:p>
          <a:p>
            <a:r>
              <a:rPr lang="en-US" sz="2600" dirty="0"/>
              <a:t>Instructions for accessing your account can be found at the </a:t>
            </a:r>
            <a:r>
              <a:rPr lang="en-US" sz="2600" u="sng" dirty="0">
                <a:solidFill>
                  <a:srgbClr val="0000FF"/>
                </a:solidFill>
              </a:rPr>
              <a:t>www.AIARC.org</a:t>
            </a:r>
            <a:r>
              <a:rPr lang="en-US" sz="2600" dirty="0"/>
              <a:t> website</a:t>
            </a:r>
            <a:r>
              <a:rPr lang="en-US" sz="2800" dirty="0"/>
              <a:t>.</a:t>
            </a:r>
            <a:endParaRPr lang="en-US" sz="2000" dirty="0"/>
          </a:p>
        </p:txBody>
      </p:sp>
    </p:spTree>
    <p:extLst>
      <p:ext uri="{BB962C8B-B14F-4D97-AF65-F5344CB8AC3E}">
        <p14:creationId xmlns:p14="http://schemas.microsoft.com/office/powerpoint/2010/main" val="79067654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1447800"/>
            <a:ext cx="4040188" cy="4678363"/>
          </a:xfrm>
        </p:spPr>
        <p:txBody>
          <a:bodyPr/>
          <a:lstStyle/>
          <a:p>
            <a:pPr lvl="0">
              <a:buClr>
                <a:srgbClr val="1F497D"/>
              </a:buClr>
              <a:buFont typeface="Wingdings" pitchFamily="2" charset="2"/>
              <a:buChar char="§"/>
            </a:pPr>
            <a:r>
              <a:rPr lang="en-US" sz="2800" dirty="0">
                <a:solidFill>
                  <a:prstClr val="black"/>
                </a:solidFill>
              </a:rPr>
              <a:t>View current investment account balance</a:t>
            </a:r>
          </a:p>
          <a:p>
            <a:pPr lvl="0">
              <a:buClr>
                <a:srgbClr val="1F497D"/>
              </a:buClr>
              <a:buFont typeface="Wingdings" pitchFamily="2" charset="2"/>
              <a:buChar char="§"/>
            </a:pPr>
            <a:r>
              <a:rPr lang="en-US" sz="2800" dirty="0">
                <a:solidFill>
                  <a:prstClr val="black"/>
                </a:solidFill>
              </a:rPr>
              <a:t>View employer and employee contributions</a:t>
            </a:r>
          </a:p>
          <a:p>
            <a:pPr lvl="0">
              <a:buClr>
                <a:srgbClr val="1F497D"/>
              </a:buClr>
              <a:buFont typeface="Wingdings" pitchFamily="2" charset="2"/>
              <a:buChar char="§"/>
            </a:pPr>
            <a:r>
              <a:rPr lang="en-US" sz="2800" dirty="0">
                <a:solidFill>
                  <a:prstClr val="black"/>
                </a:solidFill>
              </a:rPr>
              <a:t>View account performance</a:t>
            </a:r>
          </a:p>
          <a:p>
            <a:pPr lvl="0">
              <a:buClr>
                <a:srgbClr val="1F497D"/>
              </a:buClr>
              <a:buFont typeface="Wingdings" pitchFamily="2" charset="2"/>
              <a:buChar char="§"/>
            </a:pPr>
            <a:r>
              <a:rPr lang="en-US" sz="2800" dirty="0">
                <a:solidFill>
                  <a:prstClr val="black"/>
                </a:solidFill>
              </a:rPr>
              <a:t>View transaction history and quarterly statements</a:t>
            </a:r>
            <a:endParaRPr lang="en-US" sz="2800" dirty="0"/>
          </a:p>
        </p:txBody>
      </p:sp>
      <p:sp>
        <p:nvSpPr>
          <p:cNvPr id="6" name="Content Placeholder 5"/>
          <p:cNvSpPr>
            <a:spLocks noGrp="1"/>
          </p:cNvSpPr>
          <p:nvPr>
            <p:ph sz="quarter" idx="4"/>
          </p:nvPr>
        </p:nvSpPr>
        <p:spPr>
          <a:xfrm>
            <a:off x="4645025" y="1447800"/>
            <a:ext cx="4041775" cy="4678363"/>
          </a:xfrm>
        </p:spPr>
        <p:txBody>
          <a:bodyPr/>
          <a:lstStyle/>
          <a:p>
            <a:pPr lvl="0">
              <a:buClr>
                <a:srgbClr val="1F497D"/>
              </a:buClr>
              <a:buFont typeface="Wingdings" pitchFamily="2" charset="2"/>
              <a:buChar char="§"/>
            </a:pPr>
            <a:r>
              <a:rPr lang="en-US" sz="2800" dirty="0">
                <a:solidFill>
                  <a:prstClr val="black"/>
                </a:solidFill>
              </a:rPr>
              <a:t>View all investment options</a:t>
            </a:r>
          </a:p>
          <a:p>
            <a:pPr lvl="0">
              <a:buClr>
                <a:srgbClr val="1F497D"/>
              </a:buClr>
              <a:buFont typeface="Wingdings" pitchFamily="2" charset="2"/>
              <a:buChar char="§"/>
            </a:pPr>
            <a:r>
              <a:rPr lang="en-US" sz="2800" dirty="0">
                <a:solidFill>
                  <a:prstClr val="black"/>
                </a:solidFill>
              </a:rPr>
              <a:t>Change investments</a:t>
            </a:r>
          </a:p>
          <a:p>
            <a:pPr lvl="0">
              <a:buClr>
                <a:srgbClr val="1F497D"/>
              </a:buClr>
              <a:buFont typeface="Wingdings" pitchFamily="2" charset="2"/>
              <a:buChar char="§"/>
            </a:pPr>
            <a:r>
              <a:rPr lang="en-US" sz="2800" dirty="0">
                <a:solidFill>
                  <a:prstClr val="black"/>
                </a:solidFill>
              </a:rPr>
              <a:t>Change investment allocations</a:t>
            </a:r>
          </a:p>
          <a:p>
            <a:pPr lvl="0">
              <a:buClr>
                <a:srgbClr val="1F497D"/>
              </a:buClr>
              <a:buFont typeface="Wingdings" pitchFamily="2" charset="2"/>
              <a:buChar char="§"/>
            </a:pPr>
            <a:r>
              <a:rPr lang="en-US" sz="2800" dirty="0">
                <a:solidFill>
                  <a:prstClr val="black"/>
                </a:solidFill>
              </a:rPr>
              <a:t>View Fund Fact Sheets</a:t>
            </a:r>
          </a:p>
          <a:p>
            <a:pPr lvl="0">
              <a:buClr>
                <a:srgbClr val="1F497D"/>
              </a:buClr>
              <a:buFont typeface="Wingdings" pitchFamily="2" charset="2"/>
              <a:buChar char="§"/>
            </a:pPr>
            <a:r>
              <a:rPr lang="en-US" sz="2800" dirty="0">
                <a:solidFill>
                  <a:prstClr val="black"/>
                </a:solidFill>
              </a:rPr>
              <a:t>View Fees &amp; Expenses</a:t>
            </a:r>
          </a:p>
        </p:txBody>
      </p:sp>
      <p:sp>
        <p:nvSpPr>
          <p:cNvPr id="7" name="Title 1"/>
          <p:cNvSpPr>
            <a:spLocks noGrp="1"/>
          </p:cNvSpPr>
          <p:nvPr>
            <p:ph type="body" idx="1"/>
          </p:nvPr>
        </p:nvSpPr>
        <p:spPr>
          <a:xfrm>
            <a:off x="457200" y="457200"/>
            <a:ext cx="4040188" cy="639762"/>
          </a:xfrm>
          <a:solidFill>
            <a:schemeClr val="accent3">
              <a:lumMod val="60000"/>
              <a:lumOff val="40000"/>
            </a:schemeClr>
          </a:solidFill>
        </p:spPr>
        <p:style>
          <a:lnRef idx="2">
            <a:schemeClr val="accent3"/>
          </a:lnRef>
          <a:fillRef idx="1">
            <a:schemeClr val="lt1"/>
          </a:fillRef>
          <a:effectRef idx="0">
            <a:schemeClr val="accent3"/>
          </a:effectRef>
          <a:fontRef idx="minor">
            <a:schemeClr val="dk1"/>
          </a:fontRef>
        </p:style>
        <p:txBody>
          <a:bodyPr/>
          <a:lstStyle/>
          <a:p>
            <a:pPr algn="ctr"/>
            <a:r>
              <a:rPr lang="en-US" sz="3200" dirty="0"/>
              <a:t>Plan Details</a:t>
            </a:r>
          </a:p>
        </p:txBody>
      </p:sp>
      <p:sp>
        <p:nvSpPr>
          <p:cNvPr id="8" name="Title 1"/>
          <p:cNvSpPr>
            <a:spLocks noGrp="1"/>
          </p:cNvSpPr>
          <p:nvPr>
            <p:ph type="body" sz="quarter" idx="3"/>
          </p:nvPr>
        </p:nvSpPr>
        <p:spPr>
          <a:xfrm>
            <a:off x="4648200" y="457200"/>
            <a:ext cx="4041775" cy="639762"/>
          </a:xfrm>
          <a:solidFill>
            <a:schemeClr val="accent3">
              <a:lumMod val="60000"/>
              <a:lumOff val="40000"/>
            </a:schemeClr>
          </a:solidFill>
        </p:spPr>
        <p:style>
          <a:lnRef idx="2">
            <a:schemeClr val="accent3"/>
          </a:lnRef>
          <a:fillRef idx="1">
            <a:schemeClr val="lt1"/>
          </a:fillRef>
          <a:effectRef idx="0">
            <a:schemeClr val="accent3"/>
          </a:effectRef>
          <a:fontRef idx="minor">
            <a:schemeClr val="dk1"/>
          </a:fontRef>
        </p:style>
        <p:txBody>
          <a:bodyPr/>
          <a:lstStyle/>
          <a:p>
            <a:pPr algn="ctr"/>
            <a:r>
              <a:rPr lang="en-US" sz="3200" dirty="0"/>
              <a:t>Research Funds</a:t>
            </a:r>
          </a:p>
        </p:txBody>
      </p:sp>
    </p:spTree>
    <p:extLst>
      <p:ext uri="{BB962C8B-B14F-4D97-AF65-F5344CB8AC3E}">
        <p14:creationId xmlns:p14="http://schemas.microsoft.com/office/powerpoint/2010/main" val="271652142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57200" y="1447800"/>
            <a:ext cx="4040188" cy="4678363"/>
          </a:xfrm>
        </p:spPr>
        <p:txBody>
          <a:bodyPr/>
          <a:lstStyle/>
          <a:p>
            <a:pPr lvl="0">
              <a:buClr>
                <a:srgbClr val="1F497D"/>
              </a:buClr>
              <a:buFont typeface="Wingdings" pitchFamily="2" charset="2"/>
              <a:buChar char="§"/>
            </a:pPr>
            <a:r>
              <a:rPr lang="en-US" sz="2800" dirty="0">
                <a:solidFill>
                  <a:prstClr val="black"/>
                </a:solidFill>
              </a:rPr>
              <a:t>Plan News</a:t>
            </a:r>
          </a:p>
          <a:p>
            <a:pPr lvl="0">
              <a:buClr>
                <a:srgbClr val="1F497D"/>
              </a:buClr>
              <a:buFont typeface="Wingdings" pitchFamily="2" charset="2"/>
              <a:buChar char="§"/>
            </a:pPr>
            <a:r>
              <a:rPr lang="en-US" sz="2800" dirty="0">
                <a:solidFill>
                  <a:prstClr val="black"/>
                </a:solidFill>
              </a:rPr>
              <a:t>Investment Basics</a:t>
            </a:r>
          </a:p>
          <a:p>
            <a:pPr lvl="0">
              <a:buClr>
                <a:srgbClr val="1F497D"/>
              </a:buClr>
              <a:buFont typeface="Wingdings" pitchFamily="2" charset="2"/>
              <a:buChar char="§"/>
            </a:pPr>
            <a:r>
              <a:rPr lang="en-US" sz="2800" dirty="0">
                <a:solidFill>
                  <a:prstClr val="black"/>
                </a:solidFill>
              </a:rPr>
              <a:t>Retirement Planning</a:t>
            </a:r>
          </a:p>
          <a:p>
            <a:pPr lvl="0">
              <a:buClr>
                <a:srgbClr val="1F497D"/>
              </a:buClr>
              <a:buFont typeface="Wingdings" pitchFamily="2" charset="2"/>
              <a:buChar char="§"/>
            </a:pPr>
            <a:r>
              <a:rPr lang="en-US" sz="2800" dirty="0">
                <a:solidFill>
                  <a:prstClr val="black"/>
                </a:solidFill>
              </a:rPr>
              <a:t>Market &amp; Economy</a:t>
            </a:r>
          </a:p>
          <a:p>
            <a:pPr lvl="0">
              <a:buClr>
                <a:srgbClr val="1F497D"/>
              </a:buClr>
              <a:buFont typeface="Wingdings" pitchFamily="2" charset="2"/>
              <a:buChar char="§"/>
            </a:pPr>
            <a:r>
              <a:rPr lang="en-US" sz="2800" dirty="0">
                <a:solidFill>
                  <a:prstClr val="black"/>
                </a:solidFill>
              </a:rPr>
              <a:t>Estate Planning</a:t>
            </a:r>
          </a:p>
        </p:txBody>
      </p:sp>
      <p:sp>
        <p:nvSpPr>
          <p:cNvPr id="6" name="Content Placeholder 5"/>
          <p:cNvSpPr>
            <a:spLocks noGrp="1"/>
          </p:cNvSpPr>
          <p:nvPr>
            <p:ph sz="quarter" idx="4"/>
          </p:nvPr>
        </p:nvSpPr>
        <p:spPr>
          <a:xfrm>
            <a:off x="4645025" y="1447800"/>
            <a:ext cx="4041775" cy="4678363"/>
          </a:xfrm>
        </p:spPr>
        <p:txBody>
          <a:bodyPr/>
          <a:lstStyle/>
          <a:p>
            <a:pPr lvl="0">
              <a:buClr>
                <a:srgbClr val="1F497D"/>
              </a:buClr>
              <a:buFont typeface="Wingdings" pitchFamily="2" charset="2"/>
              <a:buChar char="§"/>
            </a:pPr>
            <a:r>
              <a:rPr lang="en-US" sz="2800" dirty="0">
                <a:solidFill>
                  <a:prstClr val="black"/>
                </a:solidFill>
              </a:rPr>
              <a:t>Change contact information</a:t>
            </a:r>
          </a:p>
          <a:p>
            <a:pPr lvl="0">
              <a:buClr>
                <a:srgbClr val="1F497D"/>
              </a:buClr>
              <a:buFont typeface="Wingdings" pitchFamily="2" charset="2"/>
              <a:buChar char="§"/>
            </a:pPr>
            <a:r>
              <a:rPr lang="en-US" sz="2800" dirty="0">
                <a:solidFill>
                  <a:prstClr val="black"/>
                </a:solidFill>
              </a:rPr>
              <a:t>Change password and security questions</a:t>
            </a:r>
          </a:p>
          <a:p>
            <a:pPr lvl="0">
              <a:buClr>
                <a:srgbClr val="1F497D"/>
              </a:buClr>
              <a:buFont typeface="Wingdings" pitchFamily="2" charset="2"/>
              <a:buChar char="§"/>
            </a:pPr>
            <a:r>
              <a:rPr lang="en-US" sz="2800" dirty="0">
                <a:solidFill>
                  <a:prstClr val="black"/>
                </a:solidFill>
              </a:rPr>
              <a:t>Change beneficiary information</a:t>
            </a:r>
          </a:p>
        </p:txBody>
      </p:sp>
      <p:sp>
        <p:nvSpPr>
          <p:cNvPr id="7" name="Title 1"/>
          <p:cNvSpPr>
            <a:spLocks noGrp="1"/>
          </p:cNvSpPr>
          <p:nvPr>
            <p:ph type="body" idx="1"/>
          </p:nvPr>
        </p:nvSpPr>
        <p:spPr>
          <a:xfrm>
            <a:off x="457200" y="457200"/>
            <a:ext cx="4040188" cy="639762"/>
          </a:xfrm>
          <a:solidFill>
            <a:schemeClr val="accent3">
              <a:lumMod val="60000"/>
              <a:lumOff val="40000"/>
            </a:schemeClr>
          </a:solidFill>
        </p:spPr>
        <p:style>
          <a:lnRef idx="2">
            <a:schemeClr val="accent3"/>
          </a:lnRef>
          <a:fillRef idx="1">
            <a:schemeClr val="lt1"/>
          </a:fillRef>
          <a:effectRef idx="0">
            <a:schemeClr val="accent3"/>
          </a:effectRef>
          <a:fontRef idx="minor">
            <a:schemeClr val="dk1"/>
          </a:fontRef>
        </p:style>
        <p:txBody>
          <a:bodyPr/>
          <a:lstStyle/>
          <a:p>
            <a:pPr algn="ctr"/>
            <a:r>
              <a:rPr lang="en-US" sz="3200" dirty="0"/>
              <a:t>Education &amp; News</a:t>
            </a:r>
          </a:p>
        </p:txBody>
      </p:sp>
      <p:sp>
        <p:nvSpPr>
          <p:cNvPr id="8" name="Title 1"/>
          <p:cNvSpPr>
            <a:spLocks noGrp="1"/>
          </p:cNvSpPr>
          <p:nvPr>
            <p:ph type="body" sz="quarter" idx="3"/>
          </p:nvPr>
        </p:nvSpPr>
        <p:spPr>
          <a:xfrm>
            <a:off x="4648200" y="457200"/>
            <a:ext cx="4041775" cy="639762"/>
          </a:xfrm>
          <a:solidFill>
            <a:schemeClr val="accent3">
              <a:lumMod val="60000"/>
              <a:lumOff val="40000"/>
            </a:schemeClr>
          </a:solidFill>
        </p:spPr>
        <p:style>
          <a:lnRef idx="2">
            <a:schemeClr val="accent3"/>
          </a:lnRef>
          <a:fillRef idx="1">
            <a:schemeClr val="lt1"/>
          </a:fillRef>
          <a:effectRef idx="0">
            <a:schemeClr val="accent3"/>
          </a:effectRef>
          <a:fontRef idx="minor">
            <a:schemeClr val="dk1"/>
          </a:fontRef>
        </p:style>
        <p:txBody>
          <a:bodyPr/>
          <a:lstStyle/>
          <a:p>
            <a:pPr algn="ctr"/>
            <a:r>
              <a:rPr lang="en-US" sz="3200" dirty="0"/>
              <a:t>My Profile</a:t>
            </a:r>
          </a:p>
        </p:txBody>
      </p:sp>
    </p:spTree>
    <p:extLst>
      <p:ext uri="{BB962C8B-B14F-4D97-AF65-F5344CB8AC3E}">
        <p14:creationId xmlns:p14="http://schemas.microsoft.com/office/powerpoint/2010/main" val="113159134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 Retirement Plan</a:t>
            </a:r>
            <a:br>
              <a:rPr lang="en-US" dirty="0"/>
            </a:br>
            <a:r>
              <a:rPr lang="en-US" dirty="0"/>
              <a:t>Rules for Withdrawals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50210579"/>
              </p:ext>
            </p:extLst>
          </p:nvPr>
        </p:nvGraphicFramePr>
        <p:xfrm>
          <a:off x="685800" y="1981200"/>
          <a:ext cx="7955280" cy="390144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20000"/>
                    </a:ext>
                  </a:extLst>
                </a:gridCol>
                <a:gridCol w="5852160">
                  <a:extLst>
                    <a:ext uri="{9D8B030D-6E8A-4147-A177-3AD203B41FA5}">
                      <a16:colId xmlns:a16="http://schemas.microsoft.com/office/drawing/2014/main" val="20001"/>
                    </a:ext>
                  </a:extLst>
                </a:gridCol>
              </a:tblGrid>
              <a:tr h="370840">
                <a:tc>
                  <a:txBody>
                    <a:bodyPr/>
                    <a:lstStyle/>
                    <a:p>
                      <a:endParaRPr lang="en-US" sz="2000" dirty="0"/>
                    </a:p>
                  </a:txBody>
                  <a:tcPr>
                    <a:solidFill>
                      <a:schemeClr val="bg1"/>
                    </a:solidFill>
                  </a:tcPr>
                </a:tc>
                <a:tc>
                  <a:txBody>
                    <a:bodyPr/>
                    <a:lstStyle/>
                    <a:p>
                      <a:endParaRPr lang="en-US" sz="2000" dirty="0"/>
                    </a:p>
                  </a:txBody>
                  <a:tcPr>
                    <a:solidFill>
                      <a:schemeClr val="bg1"/>
                    </a:solidFill>
                  </a:tcPr>
                </a:tc>
                <a:extLst>
                  <a:ext uri="{0D108BD9-81ED-4DB2-BD59-A6C34878D82A}">
                    <a16:rowId xmlns:a16="http://schemas.microsoft.com/office/drawing/2014/main" val="10000"/>
                  </a:ext>
                </a:extLst>
              </a:tr>
              <a:tr h="370840">
                <a:tc>
                  <a:txBody>
                    <a:bodyPr/>
                    <a:lstStyle/>
                    <a:p>
                      <a:r>
                        <a:rPr lang="en-US" sz="2000" dirty="0"/>
                        <a:t>Active</a:t>
                      </a:r>
                      <a:r>
                        <a:rPr lang="en-US" sz="2000" baseline="0" dirty="0"/>
                        <a:t> Employee:</a:t>
                      </a:r>
                      <a:endParaRPr lang="en-US" sz="2000" dirty="0"/>
                    </a:p>
                  </a:txBody>
                  <a:tcPr>
                    <a:solidFill>
                      <a:schemeClr val="bg1"/>
                    </a:solidFill>
                  </a:tcPr>
                </a:tc>
                <a:tc>
                  <a:txBody>
                    <a:bodyPr/>
                    <a:lstStyle/>
                    <a:p>
                      <a:r>
                        <a:rPr lang="en-US" sz="2000" dirty="0"/>
                        <a:t>No withdrawals permitted until separated/retired</a:t>
                      </a:r>
                      <a:r>
                        <a:rPr lang="en-US" sz="2000" baseline="0" dirty="0"/>
                        <a:t> from Center</a:t>
                      </a:r>
                      <a:endParaRPr lang="en-US" sz="2000" dirty="0"/>
                    </a:p>
                  </a:txBody>
                  <a:tcPr>
                    <a:solidFill>
                      <a:schemeClr val="bg1"/>
                    </a:solidFill>
                  </a:tcPr>
                </a:tc>
                <a:extLst>
                  <a:ext uri="{0D108BD9-81ED-4DB2-BD59-A6C34878D82A}">
                    <a16:rowId xmlns:a16="http://schemas.microsoft.com/office/drawing/2014/main" val="10001"/>
                  </a:ext>
                </a:extLst>
              </a:tr>
              <a:tr h="370840">
                <a:tc>
                  <a:txBody>
                    <a:bodyPr/>
                    <a:lstStyle/>
                    <a:p>
                      <a:r>
                        <a:rPr lang="en-US" sz="2000" dirty="0"/>
                        <a:t>Separated/Retired:</a:t>
                      </a:r>
                    </a:p>
                  </a:txBody>
                  <a:tcPr>
                    <a:solidFill>
                      <a:schemeClr val="bg1"/>
                    </a:solidFill>
                  </a:tcPr>
                </a:tc>
                <a:tc>
                  <a:txBody>
                    <a:bodyPr/>
                    <a:lstStyle/>
                    <a:p>
                      <a:endParaRPr lang="en-US" sz="2000" dirty="0"/>
                    </a:p>
                  </a:txBody>
                  <a:tcPr>
                    <a:solidFill>
                      <a:schemeClr val="bg1"/>
                    </a:solidFill>
                  </a:tcPr>
                </a:tc>
                <a:extLst>
                  <a:ext uri="{0D108BD9-81ED-4DB2-BD59-A6C34878D82A}">
                    <a16:rowId xmlns:a16="http://schemas.microsoft.com/office/drawing/2014/main" val="10002"/>
                  </a:ext>
                </a:extLst>
              </a:tr>
              <a:tr h="370840">
                <a:tc>
                  <a:txBody>
                    <a:bodyPr/>
                    <a:lstStyle/>
                    <a:p>
                      <a:r>
                        <a:rPr lang="en-US" sz="2000" dirty="0"/>
                        <a:t>- Age 59½ &amp; Over </a:t>
                      </a:r>
                    </a:p>
                  </a:txBody>
                  <a:tcPr>
                    <a:solidFill>
                      <a:schemeClr val="bg1"/>
                    </a:solidFill>
                  </a:tcPr>
                </a:tc>
                <a:tc>
                  <a:txBody>
                    <a:bodyPr/>
                    <a:lstStyle/>
                    <a:p>
                      <a:r>
                        <a:rPr lang="en-US" sz="2000" dirty="0"/>
                        <a:t>Allowed</a:t>
                      </a:r>
                      <a:r>
                        <a:rPr lang="en-US" sz="2000" baseline="0" dirty="0"/>
                        <a:t> to make withdrawals without penalty</a:t>
                      </a:r>
                      <a:endParaRPr lang="en-US" sz="2000" dirty="0"/>
                    </a:p>
                  </a:txBody>
                  <a:tcPr>
                    <a:solidFill>
                      <a:schemeClr val="bg1"/>
                    </a:solidFill>
                  </a:tcPr>
                </a:tc>
                <a:extLst>
                  <a:ext uri="{0D108BD9-81ED-4DB2-BD59-A6C34878D82A}">
                    <a16:rowId xmlns:a16="http://schemas.microsoft.com/office/drawing/2014/main" val="10003"/>
                  </a:ext>
                </a:extLst>
              </a:tr>
              <a:tr h="370840">
                <a:tc>
                  <a:txBody>
                    <a:bodyPr/>
                    <a:lstStyle/>
                    <a:p>
                      <a:r>
                        <a:rPr lang="en-US" sz="2000" dirty="0"/>
                        <a:t>- Under Age 59½</a:t>
                      </a:r>
                    </a:p>
                    <a:p>
                      <a:endParaRPr lang="en-US" sz="2000" dirty="0"/>
                    </a:p>
                  </a:txBody>
                  <a:tcPr>
                    <a:solidFill>
                      <a:schemeClr val="bg1"/>
                    </a:solidFill>
                  </a:tcPr>
                </a:tc>
                <a:tc>
                  <a:txBody>
                    <a:bodyPr/>
                    <a:lstStyle/>
                    <a:p>
                      <a:r>
                        <a:rPr lang="en-US" sz="2000" dirty="0"/>
                        <a:t>Allowed to make withdrawals</a:t>
                      </a:r>
                      <a:r>
                        <a:rPr lang="en-US" sz="2000" baseline="0" dirty="0"/>
                        <a:t> but will be assessed a penalty of 10% and subject to ordinary income tax if certain conditions are not met:</a:t>
                      </a:r>
                      <a:endParaRPr lang="en-US" sz="2000" dirty="0"/>
                    </a:p>
                  </a:txBody>
                  <a:tcPr>
                    <a:solidFill>
                      <a:schemeClr val="bg1"/>
                    </a:solidFill>
                  </a:tcPr>
                </a:tc>
                <a:extLst>
                  <a:ext uri="{0D108BD9-81ED-4DB2-BD59-A6C34878D82A}">
                    <a16:rowId xmlns:a16="http://schemas.microsoft.com/office/drawing/2014/main" val="10004"/>
                  </a:ext>
                </a:extLst>
              </a:tr>
              <a:tr h="370840">
                <a:tc>
                  <a:txBody>
                    <a:bodyPr/>
                    <a:lstStyle/>
                    <a:p>
                      <a:endParaRPr lang="en-US" sz="2000" dirty="0"/>
                    </a:p>
                  </a:txBody>
                  <a:tcPr>
                    <a:solidFill>
                      <a:schemeClr val="bg1"/>
                    </a:solidFill>
                  </a:tcPr>
                </a:tc>
                <a:tc>
                  <a:txBody>
                    <a:bodyPr/>
                    <a:lstStyle/>
                    <a:p>
                      <a:pPr marL="285750" indent="-285750">
                        <a:buFontTx/>
                        <a:buChar char="-"/>
                      </a:pPr>
                      <a:r>
                        <a:rPr lang="en-US" sz="2000" dirty="0"/>
                        <a:t>transfer</a:t>
                      </a:r>
                      <a:r>
                        <a:rPr lang="en-US" sz="2000" baseline="0" dirty="0"/>
                        <a:t> directly to another retirement plan with similar restrictions</a:t>
                      </a:r>
                    </a:p>
                    <a:p>
                      <a:pPr marL="285750" indent="-285750">
                        <a:buFontTx/>
                        <a:buChar char="-"/>
                      </a:pPr>
                      <a:r>
                        <a:rPr lang="en-US" sz="2000" baseline="0" dirty="0"/>
                        <a:t>become disabled</a:t>
                      </a:r>
                      <a:endParaRPr lang="en-US" sz="2000" dirty="0"/>
                    </a:p>
                  </a:txBody>
                  <a:tcPr>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23106752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
        <p:nvSpPr>
          <p:cNvPr id="3" name="Subtitle 2"/>
          <p:cNvSpPr>
            <a:spLocks noGrp="1"/>
          </p:cNvSpPr>
          <p:nvPr>
            <p:ph type="subTitle" idx="1"/>
          </p:nvPr>
        </p:nvSpPr>
        <p:spPr/>
        <p:txBody>
          <a:bodyPr/>
          <a:lstStyle/>
          <a:p>
            <a:r>
              <a:rPr lang="en-US" dirty="0"/>
              <a:t>Thank You!</a:t>
            </a:r>
          </a:p>
        </p:txBody>
      </p:sp>
    </p:spTree>
    <p:extLst>
      <p:ext uri="{BB962C8B-B14F-4D97-AF65-F5344CB8AC3E}">
        <p14:creationId xmlns:p14="http://schemas.microsoft.com/office/powerpoint/2010/main" val="1623340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Note</a:t>
            </a:r>
          </a:p>
        </p:txBody>
      </p:sp>
      <p:sp>
        <p:nvSpPr>
          <p:cNvPr id="3" name="Content Placeholder 2"/>
          <p:cNvSpPr>
            <a:spLocks noGrp="1"/>
          </p:cNvSpPr>
          <p:nvPr>
            <p:ph idx="1"/>
          </p:nvPr>
        </p:nvSpPr>
        <p:spPr/>
        <p:txBody>
          <a:bodyPr/>
          <a:lstStyle/>
          <a:p>
            <a:pPr marL="0" indent="0">
              <a:buNone/>
            </a:pPr>
            <a:r>
              <a:rPr lang="en-US" dirty="0"/>
              <a:t>Please note that:</a:t>
            </a:r>
          </a:p>
          <a:p>
            <a:r>
              <a:rPr lang="en-US" i="1" dirty="0"/>
              <a:t>AIARC is not an investment advisor, and </a:t>
            </a:r>
          </a:p>
          <a:p>
            <a:r>
              <a:rPr lang="en-US" i="1" dirty="0"/>
              <a:t>if you need personal advice about investments, you should consult with a financial professional.</a:t>
            </a:r>
            <a:endParaRPr lang="en-US" dirty="0"/>
          </a:p>
          <a:p>
            <a:endParaRPr lang="en-US" dirty="0"/>
          </a:p>
        </p:txBody>
      </p:sp>
    </p:spTree>
    <p:extLst>
      <p:ext uri="{BB962C8B-B14F-4D97-AF65-F5344CB8AC3E}">
        <p14:creationId xmlns:p14="http://schemas.microsoft.com/office/powerpoint/2010/main" val="4265438633"/>
      </p:ext>
    </p:extLst>
  </p:cSld>
  <p:clrMapOvr>
    <a:masterClrMapping/>
  </p:clrMapOvr>
</p:sld>
</file>

<file path=ppt/theme/theme1.xml><?xml version="1.0" encoding="utf-8"?>
<a:theme xmlns:a="http://schemas.openxmlformats.org/drawingml/2006/main" name="world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world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orld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world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world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world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world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world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worlds 8">
        <a:dk1>
          <a:srgbClr val="000000"/>
        </a:dk1>
        <a:lt1>
          <a:srgbClr val="66FFFF"/>
        </a:lt1>
        <a:dk2>
          <a:srgbClr val="FAFD00"/>
        </a:dk2>
        <a:lt2>
          <a:srgbClr val="919191"/>
        </a:lt2>
        <a:accent1>
          <a:srgbClr val="618FFD"/>
        </a:accent1>
        <a:accent2>
          <a:srgbClr val="CECECE"/>
        </a:accent2>
        <a:accent3>
          <a:srgbClr val="B8FFFF"/>
        </a:accent3>
        <a:accent4>
          <a:srgbClr val="000000"/>
        </a:accent4>
        <a:accent5>
          <a:srgbClr val="B7C6FE"/>
        </a:accent5>
        <a:accent6>
          <a:srgbClr val="BABABA"/>
        </a:accent6>
        <a:hlink>
          <a:srgbClr val="FC0128"/>
        </a:hlink>
        <a:folHlink>
          <a:srgbClr val="8CF4EA"/>
        </a:folHlink>
      </a:clrScheme>
      <a:clrMap bg1="lt1" tx1="dk1" bg2="lt2" tx2="dk2" accent1="accent1" accent2="accent2" accent3="accent3" accent4="accent4" accent5="accent5" accent6="accent6" hlink="hlink" folHlink="folHlink"/>
    </a:extraClrScheme>
    <a:extraClrScheme>
      <a:clrScheme name="worlds 9">
        <a:dk1>
          <a:srgbClr val="000000"/>
        </a:dk1>
        <a:lt1>
          <a:srgbClr val="CCFFFF"/>
        </a:lt1>
        <a:dk2>
          <a:srgbClr val="FAFD00"/>
        </a:dk2>
        <a:lt2>
          <a:srgbClr val="919191"/>
        </a:lt2>
        <a:accent1>
          <a:srgbClr val="618FFD"/>
        </a:accent1>
        <a:accent2>
          <a:srgbClr val="CECECE"/>
        </a:accent2>
        <a:accent3>
          <a:srgbClr val="E2FFFF"/>
        </a:accent3>
        <a:accent4>
          <a:srgbClr val="000000"/>
        </a:accent4>
        <a:accent5>
          <a:srgbClr val="B7C6FE"/>
        </a:accent5>
        <a:accent6>
          <a:srgbClr val="BABABA"/>
        </a:accent6>
        <a:hlink>
          <a:srgbClr val="FC0128"/>
        </a:hlink>
        <a:folHlink>
          <a:srgbClr val="8CF4EA"/>
        </a:folHlink>
      </a:clrScheme>
      <a:clrMap bg1="lt1" tx1="dk1" bg2="lt2" tx2="dk2" accent1="accent1" accent2="accent2" accent3="accent3" accent4="accent4" accent5="accent5" accent6="accent6" hlink="hlink" folHlink="folHlink"/>
    </a:extraClrScheme>
    <a:extraClrScheme>
      <a:clrScheme name="worlds 10">
        <a:dk1>
          <a:srgbClr val="000000"/>
        </a:dk1>
        <a:lt1>
          <a:srgbClr val="CCFFFF"/>
        </a:lt1>
        <a:dk2>
          <a:srgbClr val="FAFD00"/>
        </a:dk2>
        <a:lt2>
          <a:srgbClr val="919191"/>
        </a:lt2>
        <a:accent1>
          <a:srgbClr val="618FFD"/>
        </a:accent1>
        <a:accent2>
          <a:srgbClr val="CECECE"/>
        </a:accent2>
        <a:accent3>
          <a:srgbClr val="E2FFFF"/>
        </a:accent3>
        <a:accent4>
          <a:srgbClr val="000000"/>
        </a:accent4>
        <a:accent5>
          <a:srgbClr val="B7C6FE"/>
        </a:accent5>
        <a:accent6>
          <a:srgbClr val="BABABA"/>
        </a:accent6>
        <a:hlink>
          <a:srgbClr val="FC0128"/>
        </a:hlink>
        <a:folHlink>
          <a:srgbClr val="0066FF"/>
        </a:folHlink>
      </a:clrScheme>
      <a:clrMap bg1="lt1" tx1="dk1" bg2="lt2" tx2="dk2" accent1="accent1" accent2="accent2" accent3="accent3" accent4="accent4" accent5="accent5" accent6="accent6" hlink="hlink" folHlink="folHlink"/>
    </a:extraClrScheme>
    <a:extraClrScheme>
      <a:clrScheme name="worlds 11">
        <a:dk1>
          <a:srgbClr val="000000"/>
        </a:dk1>
        <a:lt1>
          <a:srgbClr val="CCFFFF"/>
        </a:lt1>
        <a:dk2>
          <a:srgbClr val="0066FF"/>
        </a:dk2>
        <a:lt2>
          <a:srgbClr val="919191"/>
        </a:lt2>
        <a:accent1>
          <a:srgbClr val="618FFD"/>
        </a:accent1>
        <a:accent2>
          <a:srgbClr val="CECECE"/>
        </a:accent2>
        <a:accent3>
          <a:srgbClr val="E2FFFF"/>
        </a:accent3>
        <a:accent4>
          <a:srgbClr val="000000"/>
        </a:accent4>
        <a:accent5>
          <a:srgbClr val="B7C6FE"/>
        </a:accent5>
        <a:accent6>
          <a:srgbClr val="BABABA"/>
        </a:accent6>
        <a:hlink>
          <a:srgbClr val="FC0128"/>
        </a:hlink>
        <a:folHlink>
          <a:srgbClr val="00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world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world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orld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world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world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world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world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world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worlds 8">
        <a:dk1>
          <a:srgbClr val="000000"/>
        </a:dk1>
        <a:lt1>
          <a:srgbClr val="66FFFF"/>
        </a:lt1>
        <a:dk2>
          <a:srgbClr val="FAFD00"/>
        </a:dk2>
        <a:lt2>
          <a:srgbClr val="919191"/>
        </a:lt2>
        <a:accent1>
          <a:srgbClr val="618FFD"/>
        </a:accent1>
        <a:accent2>
          <a:srgbClr val="CECECE"/>
        </a:accent2>
        <a:accent3>
          <a:srgbClr val="B8FFFF"/>
        </a:accent3>
        <a:accent4>
          <a:srgbClr val="000000"/>
        </a:accent4>
        <a:accent5>
          <a:srgbClr val="B7C6FE"/>
        </a:accent5>
        <a:accent6>
          <a:srgbClr val="BABABA"/>
        </a:accent6>
        <a:hlink>
          <a:srgbClr val="FC0128"/>
        </a:hlink>
        <a:folHlink>
          <a:srgbClr val="8CF4EA"/>
        </a:folHlink>
      </a:clrScheme>
      <a:clrMap bg1="lt1" tx1="dk1" bg2="lt2" tx2="dk2" accent1="accent1" accent2="accent2" accent3="accent3" accent4="accent4" accent5="accent5" accent6="accent6" hlink="hlink" folHlink="folHlink"/>
    </a:extraClrScheme>
    <a:extraClrScheme>
      <a:clrScheme name="worlds 9">
        <a:dk1>
          <a:srgbClr val="000000"/>
        </a:dk1>
        <a:lt1>
          <a:srgbClr val="CCFFFF"/>
        </a:lt1>
        <a:dk2>
          <a:srgbClr val="FAFD00"/>
        </a:dk2>
        <a:lt2>
          <a:srgbClr val="919191"/>
        </a:lt2>
        <a:accent1>
          <a:srgbClr val="618FFD"/>
        </a:accent1>
        <a:accent2>
          <a:srgbClr val="CECECE"/>
        </a:accent2>
        <a:accent3>
          <a:srgbClr val="E2FFFF"/>
        </a:accent3>
        <a:accent4>
          <a:srgbClr val="000000"/>
        </a:accent4>
        <a:accent5>
          <a:srgbClr val="B7C6FE"/>
        </a:accent5>
        <a:accent6>
          <a:srgbClr val="BABABA"/>
        </a:accent6>
        <a:hlink>
          <a:srgbClr val="FC0128"/>
        </a:hlink>
        <a:folHlink>
          <a:srgbClr val="8CF4EA"/>
        </a:folHlink>
      </a:clrScheme>
      <a:clrMap bg1="lt1" tx1="dk1" bg2="lt2" tx2="dk2" accent1="accent1" accent2="accent2" accent3="accent3" accent4="accent4" accent5="accent5" accent6="accent6" hlink="hlink" folHlink="folHlink"/>
    </a:extraClrScheme>
    <a:extraClrScheme>
      <a:clrScheme name="worlds 10">
        <a:dk1>
          <a:srgbClr val="000000"/>
        </a:dk1>
        <a:lt1>
          <a:srgbClr val="CCFFFF"/>
        </a:lt1>
        <a:dk2>
          <a:srgbClr val="FAFD00"/>
        </a:dk2>
        <a:lt2>
          <a:srgbClr val="919191"/>
        </a:lt2>
        <a:accent1>
          <a:srgbClr val="618FFD"/>
        </a:accent1>
        <a:accent2>
          <a:srgbClr val="CECECE"/>
        </a:accent2>
        <a:accent3>
          <a:srgbClr val="E2FFFF"/>
        </a:accent3>
        <a:accent4>
          <a:srgbClr val="000000"/>
        </a:accent4>
        <a:accent5>
          <a:srgbClr val="B7C6FE"/>
        </a:accent5>
        <a:accent6>
          <a:srgbClr val="BABABA"/>
        </a:accent6>
        <a:hlink>
          <a:srgbClr val="FC0128"/>
        </a:hlink>
        <a:folHlink>
          <a:srgbClr val="0066FF"/>
        </a:folHlink>
      </a:clrScheme>
      <a:clrMap bg1="lt1" tx1="dk1" bg2="lt2" tx2="dk2" accent1="accent1" accent2="accent2" accent3="accent3" accent4="accent4" accent5="accent5" accent6="accent6" hlink="hlink" folHlink="folHlink"/>
    </a:extraClrScheme>
    <a:extraClrScheme>
      <a:clrScheme name="worlds 11">
        <a:dk1>
          <a:srgbClr val="000000"/>
        </a:dk1>
        <a:lt1>
          <a:srgbClr val="CCFFFF"/>
        </a:lt1>
        <a:dk2>
          <a:srgbClr val="0066FF"/>
        </a:dk2>
        <a:lt2>
          <a:srgbClr val="919191"/>
        </a:lt2>
        <a:accent1>
          <a:srgbClr val="618FFD"/>
        </a:accent1>
        <a:accent2>
          <a:srgbClr val="CECECE"/>
        </a:accent2>
        <a:accent3>
          <a:srgbClr val="E2FFFF"/>
        </a:accent3>
        <a:accent4>
          <a:srgbClr val="000000"/>
        </a:accent4>
        <a:accent5>
          <a:srgbClr val="B7C6FE"/>
        </a:accent5>
        <a:accent6>
          <a:srgbClr val="BABABA"/>
        </a:accent6>
        <a:hlink>
          <a:srgbClr val="FC0128"/>
        </a:hlink>
        <a:folHlink>
          <a:srgbClr val="0066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c:\msoffice\powerpnt\template\sldshow\worlds.ppt</Template>
  <TotalTime>13589</TotalTime>
  <Pages>17</Pages>
  <Words>5060</Words>
  <Application>Microsoft Office PowerPoint</Application>
  <PresentationFormat>On-screen Show (4:3)</PresentationFormat>
  <Paragraphs>614</Paragraphs>
  <Slides>89</Slides>
  <Notes>59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89</vt:i4>
      </vt:variant>
    </vt:vector>
  </HeadingPairs>
  <TitlesOfParts>
    <vt:vector size="95" baseType="lpstr">
      <vt:lpstr>Arial</vt:lpstr>
      <vt:lpstr>Monotype Sorts</vt:lpstr>
      <vt:lpstr>Times New Roman</vt:lpstr>
      <vt:lpstr>Wingdings</vt:lpstr>
      <vt:lpstr>worlds</vt:lpstr>
      <vt:lpstr>1_worlds</vt:lpstr>
      <vt:lpstr>IARC Benefit Plans</vt:lpstr>
      <vt:lpstr>Today’s Topics </vt:lpstr>
      <vt:lpstr>www.AIARC.org</vt:lpstr>
      <vt:lpstr>About AIARC</vt:lpstr>
      <vt:lpstr>AIARC Board of Directors</vt:lpstr>
      <vt:lpstr>AIARC Staff Resources</vt:lpstr>
      <vt:lpstr>IARC Retirement Plan</vt:lpstr>
      <vt:lpstr>Retirement Plan Topics</vt:lpstr>
      <vt:lpstr>Presentation Note</vt:lpstr>
      <vt:lpstr>Basic Concepts of Investing</vt:lpstr>
      <vt:lpstr>Key Questions</vt:lpstr>
      <vt:lpstr>Why Should I Invest?</vt:lpstr>
      <vt:lpstr>How is wealth created?</vt:lpstr>
      <vt:lpstr>Your Money Earns Money</vt:lpstr>
      <vt:lpstr>Buy Low, Sell High</vt:lpstr>
      <vt:lpstr>How much do I need to invest?</vt:lpstr>
      <vt:lpstr>PowerPoint Presentation</vt:lpstr>
      <vt:lpstr>Power of Compounding</vt:lpstr>
      <vt:lpstr>Power of Compounding</vt:lpstr>
      <vt:lpstr>Investment Asset Classes</vt:lpstr>
      <vt:lpstr>Bonds</vt:lpstr>
      <vt:lpstr>Why buy a bond?</vt:lpstr>
      <vt:lpstr>Stocks</vt:lpstr>
      <vt:lpstr>Why buy a stock?</vt:lpstr>
      <vt:lpstr>What are the best investments for me?</vt:lpstr>
      <vt:lpstr>Risk and Reward</vt:lpstr>
      <vt:lpstr>Risk &amp; Reward</vt:lpstr>
      <vt:lpstr>Risk &amp; Reward</vt:lpstr>
      <vt:lpstr> Risk &amp; Reward </vt:lpstr>
      <vt:lpstr>Historical Returns – Past 20 Years</vt:lpstr>
      <vt:lpstr>What are the risks?</vt:lpstr>
      <vt:lpstr>How do you reduce risk?</vt:lpstr>
      <vt:lpstr>Mutual Fund</vt:lpstr>
      <vt:lpstr>Why buy mutual funds?</vt:lpstr>
      <vt:lpstr>Types of Mutual Funds</vt:lpstr>
      <vt:lpstr>Lifecycle / Target Date Funds</vt:lpstr>
      <vt:lpstr>Your assets should change with changes in risk tolerance</vt:lpstr>
      <vt:lpstr>Questions?</vt:lpstr>
      <vt:lpstr>IARC International (Offshore) Retirement Plan</vt:lpstr>
      <vt:lpstr>International Retirement Plan Topics</vt:lpstr>
      <vt:lpstr>International Retirement Plan Resources</vt:lpstr>
      <vt:lpstr>Plan Structure</vt:lpstr>
      <vt:lpstr>Key Questions</vt:lpstr>
      <vt:lpstr>International Retirement Plan Eligibility</vt:lpstr>
      <vt:lpstr>International Retirement Plan Structure</vt:lpstr>
      <vt:lpstr>International Retirement Plan Structure</vt:lpstr>
      <vt:lpstr>Contribution Schedule</vt:lpstr>
      <vt:lpstr>Voluntary Contribution</vt:lpstr>
      <vt:lpstr>Investment Fund Options</vt:lpstr>
      <vt:lpstr>International Retirement Plan Investment Fund Options</vt:lpstr>
      <vt:lpstr>International Retirement Plan Fund Managers</vt:lpstr>
      <vt:lpstr>Index (Passive) Fund</vt:lpstr>
      <vt:lpstr>Actively Managed Fund</vt:lpstr>
      <vt:lpstr>International Retirement Plan Investment Fund Choices</vt:lpstr>
      <vt:lpstr>Investment Fund Choices</vt:lpstr>
      <vt:lpstr> Allianz LifeCycle Concept </vt:lpstr>
      <vt:lpstr>Allianz LifeCycle Concept </vt:lpstr>
      <vt:lpstr>Allianz Lifecycle Concept Two Approaches</vt:lpstr>
      <vt:lpstr>Benefits of LifeCycle </vt:lpstr>
      <vt:lpstr> Plan Platform provided by Allianz </vt:lpstr>
      <vt:lpstr>Key Questions</vt:lpstr>
      <vt:lpstr>Activate Your Personal Account</vt:lpstr>
      <vt:lpstr>PowerPoint Presentation</vt:lpstr>
      <vt:lpstr>International Retirement Plan Rules for Withdrawals </vt:lpstr>
      <vt:lpstr>Questions?</vt:lpstr>
      <vt:lpstr>U.S. Retirement Plan</vt:lpstr>
      <vt:lpstr>U.S Retirement Plan Topics</vt:lpstr>
      <vt:lpstr>U.S. Retirement Plan Resources</vt:lpstr>
      <vt:lpstr>Plan Structure</vt:lpstr>
      <vt:lpstr>Key Questions</vt:lpstr>
      <vt:lpstr>U.S. Retirement Plan Eligibility</vt:lpstr>
      <vt:lpstr>U.S. Retirement Plan Structure</vt:lpstr>
      <vt:lpstr>U.S. Retirement Plan Structure</vt:lpstr>
      <vt:lpstr>Contribution Schedule</vt:lpstr>
      <vt:lpstr>2018 Maximum Limits</vt:lpstr>
      <vt:lpstr>Contribution Tip</vt:lpstr>
      <vt:lpstr>Investment Fund Options</vt:lpstr>
      <vt:lpstr>U.S. Retirement Plan Investment Fund Options</vt:lpstr>
      <vt:lpstr>U.S. Retirement Plan Investment Fund Choices</vt:lpstr>
      <vt:lpstr>Investment Fund Choices</vt:lpstr>
      <vt:lpstr>Investment Fund Choices</vt:lpstr>
      <vt:lpstr>Target Date Allocations</vt:lpstr>
      <vt:lpstr> Plan Platform  provided by Vanguard </vt:lpstr>
      <vt:lpstr>Key Questions</vt:lpstr>
      <vt:lpstr>Activate Your Personal Account</vt:lpstr>
      <vt:lpstr>PowerPoint Presentation</vt:lpstr>
      <vt:lpstr>PowerPoint Presentation</vt:lpstr>
      <vt:lpstr>U.S. Retirement Plan Rules for Withdrawals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AIARC and ISNAR</dc:title>
  <dc:creator>AIARC</dc:creator>
  <cp:lastModifiedBy>Jeffrey Hungate</cp:lastModifiedBy>
  <cp:revision>1946</cp:revision>
  <cp:lastPrinted>2017-01-16T21:30:03Z</cp:lastPrinted>
  <dcterms:created xsi:type="dcterms:W3CDTF">1997-06-20T16:27:08Z</dcterms:created>
  <dcterms:modified xsi:type="dcterms:W3CDTF">2018-06-13T10:26:13Z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722779</vt:lpwstr>
  </property>
  <property fmtid="{D5CDD505-2E9C-101B-9397-08002B2CF9AE}" name="NXPowerLiteSettings" pid="3">
    <vt:lpwstr>C7000400038000</vt:lpwstr>
  </property>
  <property fmtid="{D5CDD505-2E9C-101B-9397-08002B2CF9AE}" name="NXPowerLiteVersion" pid="4">
    <vt:lpwstr>D7.1.11</vt:lpwstr>
  </property>
</Properties>
</file>