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slide+xml" PartName="/ppt/slides/slide65.xml"/>
  <Override ContentType="application/vnd.openxmlformats-officedocument.presentationml.slide+xml" PartName="/ppt/slides/slide66.xml"/>
  <Override ContentType="application/vnd.openxmlformats-officedocument.presentationml.slide+xml" PartName="/ppt/slides/slide67.xml"/>
  <Override ContentType="application/vnd.openxmlformats-officedocument.presentationml.notesMaster+xml" PartName="/ppt/notesMasters/notesMaster1.xml"/>
  <Override ContentType="application/vnd.openxmlformats-officedocument.presentationml.handoutMaster+xml" PartName="/ppt/handoutMasters/handout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theme+xml" PartName="/ppt/theme/theme2.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8" r:id="rId2"/>
    <p:sldMasterId id="2147483753" r:id="rId3"/>
  </p:sldMasterIdLst>
  <p:notesMasterIdLst>
    <p:notesMasterId r:id="rId71"/>
  </p:notesMasterIdLst>
  <p:handoutMasterIdLst>
    <p:handoutMasterId r:id="rId72"/>
  </p:handoutMasterIdLst>
  <p:sldIdLst>
    <p:sldId id="785" r:id="rId4"/>
    <p:sldId id="543" r:id="rId5"/>
    <p:sldId id="687" r:id="rId6"/>
    <p:sldId id="774" r:id="rId7"/>
    <p:sldId id="650" r:id="rId8"/>
    <p:sldId id="660" r:id="rId9"/>
    <p:sldId id="682" r:id="rId10"/>
    <p:sldId id="683" r:id="rId11"/>
    <p:sldId id="769" r:id="rId12"/>
    <p:sldId id="729" r:id="rId13"/>
    <p:sldId id="730" r:id="rId14"/>
    <p:sldId id="731" r:id="rId15"/>
    <p:sldId id="792" r:id="rId16"/>
    <p:sldId id="732" r:id="rId17"/>
    <p:sldId id="733" r:id="rId18"/>
    <p:sldId id="734" r:id="rId19"/>
    <p:sldId id="735" r:id="rId20"/>
    <p:sldId id="736" r:id="rId21"/>
    <p:sldId id="724" r:id="rId22"/>
    <p:sldId id="739" r:id="rId23"/>
    <p:sldId id="737" r:id="rId24"/>
    <p:sldId id="738" r:id="rId25"/>
    <p:sldId id="656" r:id="rId26"/>
    <p:sldId id="664" r:id="rId27"/>
    <p:sldId id="655" r:id="rId28"/>
    <p:sldId id="726" r:id="rId29"/>
    <p:sldId id="690" r:id="rId30"/>
    <p:sldId id="740" r:id="rId31"/>
    <p:sldId id="741" r:id="rId32"/>
    <p:sldId id="794" r:id="rId33"/>
    <p:sldId id="743" r:id="rId34"/>
    <p:sldId id="257" r:id="rId35"/>
    <p:sldId id="258" r:id="rId36"/>
    <p:sldId id="744" r:id="rId37"/>
    <p:sldId id="745" r:id="rId38"/>
    <p:sldId id="746" r:id="rId39"/>
    <p:sldId id="747" r:id="rId40"/>
    <p:sldId id="748" r:id="rId41"/>
    <p:sldId id="777" r:id="rId42"/>
    <p:sldId id="776" r:id="rId43"/>
    <p:sldId id="795" r:id="rId44"/>
    <p:sldId id="796" r:id="rId45"/>
    <p:sldId id="780" r:id="rId46"/>
    <p:sldId id="783" r:id="rId47"/>
    <p:sldId id="782" r:id="rId48"/>
    <p:sldId id="784" r:id="rId49"/>
    <p:sldId id="657" r:id="rId50"/>
    <p:sldId id="751" r:id="rId51"/>
    <p:sldId id="752" r:id="rId52"/>
    <p:sldId id="708" r:id="rId53"/>
    <p:sldId id="756" r:id="rId54"/>
    <p:sldId id="772" r:id="rId55"/>
    <p:sldId id="757" r:id="rId56"/>
    <p:sldId id="715" r:id="rId57"/>
    <p:sldId id="718" r:id="rId58"/>
    <p:sldId id="758" r:id="rId59"/>
    <p:sldId id="759" r:id="rId60"/>
    <p:sldId id="760" r:id="rId61"/>
    <p:sldId id="761" r:id="rId62"/>
    <p:sldId id="762" r:id="rId63"/>
    <p:sldId id="763" r:id="rId64"/>
    <p:sldId id="764" r:id="rId65"/>
    <p:sldId id="765" r:id="rId66"/>
    <p:sldId id="766" r:id="rId67"/>
    <p:sldId id="767" r:id="rId68"/>
    <p:sldId id="768" r:id="rId69"/>
    <p:sldId id="671" r:id="rId70"/>
  </p:sldIdLst>
  <p:sldSz cx="9144000" cy="6858000" type="screen4x3"/>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66FF66"/>
    <a:srgbClr val="800000"/>
    <a:srgbClr val="99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8571" autoAdjust="0"/>
    <p:restoredTop sz="93257" autoAdjust="0"/>
  </p:normalViewPr>
  <p:slideViewPr>
    <p:cSldViewPr>
      <p:cViewPr varScale="1">
        <p:scale>
          <a:sx n="61" d="100"/>
          <a:sy n="61" d="100"/>
        </p:scale>
        <p:origin x="182" y="5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4266" y="-642"/>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tableStyles" Target="tableStyles.xml"/><Relationship Id="rId7" Type="http://schemas.openxmlformats.org/officeDocument/2006/relationships/slide" Target="slides/slide4.xml"/><Relationship Id="rId71"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9A6491-6719-4AB6-B22E-215516B9365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26285F7-587C-453B-8C0C-72D0A6C12202}">
      <dgm:prSet phldrT="[Text]" custT="1"/>
      <dgm:spPr/>
      <dgm:t>
        <a:bodyPr/>
        <a:lstStyle/>
        <a:p>
          <a:r>
            <a:rPr lang="en-US" sz="2800" b="1" dirty="0"/>
            <a:t>Online</a:t>
          </a:r>
        </a:p>
      </dgm:t>
    </dgm:pt>
    <dgm:pt modelId="{386737C5-61C8-497C-889E-3FA26096CA52}" type="parTrans" cxnId="{E99F23CB-2654-4AE9-9D5E-B762423CCE2B}">
      <dgm:prSet/>
      <dgm:spPr/>
      <dgm:t>
        <a:bodyPr/>
        <a:lstStyle/>
        <a:p>
          <a:endParaRPr lang="en-US"/>
        </a:p>
      </dgm:t>
    </dgm:pt>
    <dgm:pt modelId="{F145422B-E461-47B6-A0F8-CFC841FEA0F3}" type="sibTrans" cxnId="{E99F23CB-2654-4AE9-9D5E-B762423CCE2B}">
      <dgm:prSet/>
      <dgm:spPr/>
      <dgm:t>
        <a:bodyPr/>
        <a:lstStyle/>
        <a:p>
          <a:endParaRPr lang="en-US"/>
        </a:p>
      </dgm:t>
    </dgm:pt>
    <dgm:pt modelId="{4621D7A0-2892-4CE4-BF7D-A120EBC2AFFF}">
      <dgm:prSet phldrT="[Text]"/>
      <dgm:spPr/>
      <dgm:t>
        <a:bodyPr/>
        <a:lstStyle/>
        <a:p>
          <a:r>
            <a:rPr lang="en-US" dirty="0"/>
            <a:t>Scan all invoices and other supporting documents in advance.</a:t>
          </a:r>
        </a:p>
      </dgm:t>
    </dgm:pt>
    <dgm:pt modelId="{A7C4E8F6-C852-48F8-9CE1-92C1045F09A7}" type="parTrans" cxnId="{AA89567E-BDE0-4D90-8D92-34B4A40A9A39}">
      <dgm:prSet/>
      <dgm:spPr/>
      <dgm:t>
        <a:bodyPr/>
        <a:lstStyle/>
        <a:p>
          <a:endParaRPr lang="en-US"/>
        </a:p>
      </dgm:t>
    </dgm:pt>
    <dgm:pt modelId="{1ADDAD7B-19AA-479A-8232-72A781D3659E}" type="sibTrans" cxnId="{AA89567E-BDE0-4D90-8D92-34B4A40A9A39}">
      <dgm:prSet/>
      <dgm:spPr/>
      <dgm:t>
        <a:bodyPr/>
        <a:lstStyle/>
        <a:p>
          <a:endParaRPr lang="en-US"/>
        </a:p>
      </dgm:t>
    </dgm:pt>
    <dgm:pt modelId="{8068594D-8A68-46DA-BD53-2EEC63C4EA63}">
      <dgm:prSet phldrT="[Text]"/>
      <dgm:spPr/>
      <dgm:t>
        <a:bodyPr/>
        <a:lstStyle/>
        <a:p>
          <a:r>
            <a:rPr lang="en-US" dirty="0"/>
            <a:t>Enter required information in the Online Claiming Application, complete the form and attach the scanned documents.</a:t>
          </a:r>
        </a:p>
      </dgm:t>
    </dgm:pt>
    <dgm:pt modelId="{109167CB-DC6B-47DC-8FDF-ACD6132E6ECA}" type="parTrans" cxnId="{90F8E5E3-F21C-4439-BB48-CA501F0AEAF2}">
      <dgm:prSet/>
      <dgm:spPr/>
      <dgm:t>
        <a:bodyPr/>
        <a:lstStyle/>
        <a:p>
          <a:endParaRPr lang="en-US"/>
        </a:p>
      </dgm:t>
    </dgm:pt>
    <dgm:pt modelId="{D95A0150-D36D-444A-BF24-EBDB10049163}" type="sibTrans" cxnId="{90F8E5E3-F21C-4439-BB48-CA501F0AEAF2}">
      <dgm:prSet/>
      <dgm:spPr/>
      <dgm:t>
        <a:bodyPr/>
        <a:lstStyle/>
        <a:p>
          <a:endParaRPr lang="en-US"/>
        </a:p>
      </dgm:t>
    </dgm:pt>
    <dgm:pt modelId="{B8F365D6-C72B-4FCF-8CE7-7C7D629C401D}">
      <dgm:prSet phldrT="[Text]"/>
      <dgm:spPr/>
      <dgm:t>
        <a:bodyPr/>
        <a:lstStyle/>
        <a:p>
          <a:r>
            <a:rPr lang="en-US" dirty="0"/>
            <a:t>A confirmation notice will be sent from Cigna via e-mail for a successful submission.</a:t>
          </a:r>
        </a:p>
      </dgm:t>
    </dgm:pt>
    <dgm:pt modelId="{50BC8097-87D6-4892-908C-ADF8CB1D9F0C}" type="parTrans" cxnId="{D4FF1658-24B8-4CA8-8C2E-B54439038007}">
      <dgm:prSet/>
      <dgm:spPr/>
      <dgm:t>
        <a:bodyPr/>
        <a:lstStyle/>
        <a:p>
          <a:endParaRPr lang="en-US"/>
        </a:p>
      </dgm:t>
    </dgm:pt>
    <dgm:pt modelId="{9342F399-E473-4FC6-9731-F21B04530CF9}" type="sibTrans" cxnId="{D4FF1658-24B8-4CA8-8C2E-B54439038007}">
      <dgm:prSet/>
      <dgm:spPr/>
      <dgm:t>
        <a:bodyPr/>
        <a:lstStyle/>
        <a:p>
          <a:endParaRPr lang="en-US"/>
        </a:p>
      </dgm:t>
    </dgm:pt>
    <dgm:pt modelId="{230E0120-B17B-4908-B3DE-480A98893055}">
      <dgm:prSet phldrT="[Text]" custT="1"/>
      <dgm:spPr/>
      <dgm:t>
        <a:bodyPr/>
        <a:lstStyle/>
        <a:p>
          <a:r>
            <a:rPr lang="en-US" sz="2800" b="1" dirty="0"/>
            <a:t>By Post</a:t>
          </a:r>
        </a:p>
      </dgm:t>
    </dgm:pt>
    <dgm:pt modelId="{14999AEC-6622-4DDC-9E53-98F1CF9DB2C1}" type="parTrans" cxnId="{FA43ED1B-37EC-4BAC-A1CB-DDEB1E44AFB3}">
      <dgm:prSet/>
      <dgm:spPr/>
      <dgm:t>
        <a:bodyPr/>
        <a:lstStyle/>
        <a:p>
          <a:endParaRPr lang="en-US"/>
        </a:p>
      </dgm:t>
    </dgm:pt>
    <dgm:pt modelId="{A3C36B35-98AC-43ED-AE64-8F18E77CC48F}" type="sibTrans" cxnId="{FA43ED1B-37EC-4BAC-A1CB-DDEB1E44AFB3}">
      <dgm:prSet/>
      <dgm:spPr/>
      <dgm:t>
        <a:bodyPr/>
        <a:lstStyle/>
        <a:p>
          <a:endParaRPr lang="en-US"/>
        </a:p>
      </dgm:t>
    </dgm:pt>
    <dgm:pt modelId="{C85A8B35-92C3-461F-AECF-AFE0B3FCDE82}">
      <dgm:prSet phldrT="[Text]"/>
      <dgm:spPr/>
      <dgm:t>
        <a:bodyPr/>
        <a:lstStyle/>
        <a:p>
          <a:r>
            <a:rPr lang="en-US" dirty="0"/>
            <a:t>Download Medical Claim Form from Cigna Web.</a:t>
          </a:r>
        </a:p>
      </dgm:t>
    </dgm:pt>
    <dgm:pt modelId="{F116EB0D-21A7-4CBE-8DC9-85DCE6CBAC42}" type="parTrans" cxnId="{386DEF8A-47EA-41E5-85D0-5C3568DE5A00}">
      <dgm:prSet/>
      <dgm:spPr/>
      <dgm:t>
        <a:bodyPr/>
        <a:lstStyle/>
        <a:p>
          <a:endParaRPr lang="en-US"/>
        </a:p>
      </dgm:t>
    </dgm:pt>
    <dgm:pt modelId="{A814066D-039C-4E5E-B1D4-9737B23A71C9}" type="sibTrans" cxnId="{386DEF8A-47EA-41E5-85D0-5C3568DE5A00}">
      <dgm:prSet/>
      <dgm:spPr/>
      <dgm:t>
        <a:bodyPr/>
        <a:lstStyle/>
        <a:p>
          <a:endParaRPr lang="en-US"/>
        </a:p>
      </dgm:t>
    </dgm:pt>
    <dgm:pt modelId="{F1A89F72-9036-4AC0-BAEA-ACDDFB024F69}">
      <dgm:prSet phldrT="[Text]"/>
      <dgm:spPr/>
      <dgm:t>
        <a:bodyPr/>
        <a:lstStyle/>
        <a:p>
          <a:r>
            <a:rPr lang="en-US" dirty="0"/>
            <a:t>Use one line per invoice to describe required information. </a:t>
          </a:r>
        </a:p>
      </dgm:t>
    </dgm:pt>
    <dgm:pt modelId="{B170E59D-1554-401B-9A62-6FA9E6AD2E40}" type="parTrans" cxnId="{91DB9987-E0E8-4973-BF19-05223674EFA2}">
      <dgm:prSet/>
      <dgm:spPr/>
      <dgm:t>
        <a:bodyPr/>
        <a:lstStyle/>
        <a:p>
          <a:endParaRPr lang="en-US"/>
        </a:p>
      </dgm:t>
    </dgm:pt>
    <dgm:pt modelId="{32E82A17-975F-43D7-8E7A-298466E2D103}" type="sibTrans" cxnId="{91DB9987-E0E8-4973-BF19-05223674EFA2}">
      <dgm:prSet/>
      <dgm:spPr/>
      <dgm:t>
        <a:bodyPr/>
        <a:lstStyle/>
        <a:p>
          <a:endParaRPr lang="en-US"/>
        </a:p>
      </dgm:t>
    </dgm:pt>
    <dgm:pt modelId="{E08CF399-2891-4EE4-847C-DB29E9A31DF3}">
      <dgm:prSet phldrT="[Text]"/>
      <dgm:spPr/>
      <dgm:t>
        <a:bodyPr/>
        <a:lstStyle/>
        <a:p>
          <a:r>
            <a:rPr lang="en-US" dirty="0"/>
            <a:t>Print and sign the form.</a:t>
          </a:r>
        </a:p>
      </dgm:t>
    </dgm:pt>
    <dgm:pt modelId="{01CA14B0-7BF0-4D34-A972-556A833A2ACB}" type="parTrans" cxnId="{B445F03B-9032-429F-ACB3-AE96656755A1}">
      <dgm:prSet/>
      <dgm:spPr/>
      <dgm:t>
        <a:bodyPr/>
        <a:lstStyle/>
        <a:p>
          <a:endParaRPr lang="en-US"/>
        </a:p>
      </dgm:t>
    </dgm:pt>
    <dgm:pt modelId="{D62CAF43-0BDC-469E-99B8-DC7B1BA62303}" type="sibTrans" cxnId="{B445F03B-9032-429F-ACB3-AE96656755A1}">
      <dgm:prSet/>
      <dgm:spPr/>
      <dgm:t>
        <a:bodyPr/>
        <a:lstStyle/>
        <a:p>
          <a:endParaRPr lang="en-US"/>
        </a:p>
      </dgm:t>
    </dgm:pt>
    <dgm:pt modelId="{F7DF1311-045B-49FD-847D-FB967BB08350}">
      <dgm:prSet phldrT="[Text]"/>
      <dgm:spPr/>
      <dgm:t>
        <a:bodyPr/>
        <a:lstStyle/>
        <a:p>
          <a:r>
            <a:rPr lang="en-US" dirty="0"/>
            <a:t>Send completed and signed forms, including copies of supporting documents to designated medical claims center. </a:t>
          </a:r>
        </a:p>
      </dgm:t>
    </dgm:pt>
    <dgm:pt modelId="{447C047C-C4F1-429E-8A55-86476734D38B}" type="parTrans" cxnId="{F0EC7BA1-03B9-4425-BDB9-27374F5D0029}">
      <dgm:prSet/>
      <dgm:spPr/>
      <dgm:t>
        <a:bodyPr/>
        <a:lstStyle/>
        <a:p>
          <a:endParaRPr lang="en-US"/>
        </a:p>
      </dgm:t>
    </dgm:pt>
    <dgm:pt modelId="{9C37DA4E-8FA6-44DB-A615-F2B6253BC678}" type="sibTrans" cxnId="{F0EC7BA1-03B9-4425-BDB9-27374F5D0029}">
      <dgm:prSet/>
      <dgm:spPr/>
      <dgm:t>
        <a:bodyPr/>
        <a:lstStyle/>
        <a:p>
          <a:endParaRPr lang="en-US"/>
        </a:p>
      </dgm:t>
    </dgm:pt>
    <dgm:pt modelId="{DBA325A1-D17D-460B-9299-E8A68036DE2E}" type="pres">
      <dgm:prSet presAssocID="{FD9A6491-6719-4AB6-B22E-215516B93652}" presName="Name0" presStyleCnt="0">
        <dgm:presLayoutVars>
          <dgm:dir/>
          <dgm:animLvl val="lvl"/>
          <dgm:resizeHandles val="exact"/>
        </dgm:presLayoutVars>
      </dgm:prSet>
      <dgm:spPr/>
    </dgm:pt>
    <dgm:pt modelId="{5D210D8D-985C-4F14-8357-0150337B8360}" type="pres">
      <dgm:prSet presAssocID="{726285F7-587C-453B-8C0C-72D0A6C12202}" presName="composite" presStyleCnt="0"/>
      <dgm:spPr/>
    </dgm:pt>
    <dgm:pt modelId="{BB523CD3-554C-49FC-A099-7634A3E50EC4}" type="pres">
      <dgm:prSet presAssocID="{726285F7-587C-453B-8C0C-72D0A6C12202}" presName="parTx" presStyleLbl="alignNode1" presStyleIdx="0" presStyleCnt="2">
        <dgm:presLayoutVars>
          <dgm:chMax val="0"/>
          <dgm:chPref val="0"/>
          <dgm:bulletEnabled val="1"/>
        </dgm:presLayoutVars>
      </dgm:prSet>
      <dgm:spPr/>
    </dgm:pt>
    <dgm:pt modelId="{5842CEF1-9718-46B5-9DC1-CF47110203F4}" type="pres">
      <dgm:prSet presAssocID="{726285F7-587C-453B-8C0C-72D0A6C12202}" presName="desTx" presStyleLbl="alignAccFollowNode1" presStyleIdx="0" presStyleCnt="2">
        <dgm:presLayoutVars>
          <dgm:bulletEnabled val="1"/>
        </dgm:presLayoutVars>
      </dgm:prSet>
      <dgm:spPr/>
    </dgm:pt>
    <dgm:pt modelId="{51A92E44-60ED-41A3-A787-EE68ED4625EF}" type="pres">
      <dgm:prSet presAssocID="{F145422B-E461-47B6-A0F8-CFC841FEA0F3}" presName="space" presStyleCnt="0"/>
      <dgm:spPr/>
    </dgm:pt>
    <dgm:pt modelId="{DF6A5A0C-63E3-4D28-9AC8-8DB8864A4950}" type="pres">
      <dgm:prSet presAssocID="{230E0120-B17B-4908-B3DE-480A98893055}" presName="composite" presStyleCnt="0"/>
      <dgm:spPr/>
    </dgm:pt>
    <dgm:pt modelId="{57D5D2BF-6FC7-4E40-888E-8D80544C1979}" type="pres">
      <dgm:prSet presAssocID="{230E0120-B17B-4908-B3DE-480A98893055}" presName="parTx" presStyleLbl="alignNode1" presStyleIdx="1" presStyleCnt="2">
        <dgm:presLayoutVars>
          <dgm:chMax val="0"/>
          <dgm:chPref val="0"/>
          <dgm:bulletEnabled val="1"/>
        </dgm:presLayoutVars>
      </dgm:prSet>
      <dgm:spPr/>
    </dgm:pt>
    <dgm:pt modelId="{8FCF83D3-F8C7-4BD5-9C07-AEC35AB044DE}" type="pres">
      <dgm:prSet presAssocID="{230E0120-B17B-4908-B3DE-480A98893055}" presName="desTx" presStyleLbl="alignAccFollowNode1" presStyleIdx="1" presStyleCnt="2">
        <dgm:presLayoutVars>
          <dgm:bulletEnabled val="1"/>
        </dgm:presLayoutVars>
      </dgm:prSet>
      <dgm:spPr/>
    </dgm:pt>
  </dgm:ptLst>
  <dgm:cxnLst>
    <dgm:cxn modelId="{FA43ED1B-37EC-4BAC-A1CB-DDEB1E44AFB3}" srcId="{FD9A6491-6719-4AB6-B22E-215516B93652}" destId="{230E0120-B17B-4908-B3DE-480A98893055}" srcOrd="1" destOrd="0" parTransId="{14999AEC-6622-4DDC-9E53-98F1CF9DB2C1}" sibTransId="{A3C36B35-98AC-43ED-AE64-8F18E77CC48F}"/>
    <dgm:cxn modelId="{B445F03B-9032-429F-ACB3-AE96656755A1}" srcId="{230E0120-B17B-4908-B3DE-480A98893055}" destId="{E08CF399-2891-4EE4-847C-DB29E9A31DF3}" srcOrd="2" destOrd="0" parTransId="{01CA14B0-7BF0-4D34-A972-556A833A2ACB}" sibTransId="{D62CAF43-0BDC-469E-99B8-DC7B1BA62303}"/>
    <dgm:cxn modelId="{298B6240-0D30-4C3D-8316-37177E731EF5}" type="presOf" srcId="{C85A8B35-92C3-461F-AECF-AFE0B3FCDE82}" destId="{8FCF83D3-F8C7-4BD5-9C07-AEC35AB044DE}" srcOrd="0" destOrd="0" presId="urn:microsoft.com/office/officeart/2005/8/layout/hList1"/>
    <dgm:cxn modelId="{31FCD65E-1EFE-4879-B5E5-6397DC1B4E0D}" type="presOf" srcId="{230E0120-B17B-4908-B3DE-480A98893055}" destId="{57D5D2BF-6FC7-4E40-888E-8D80544C1979}" srcOrd="0" destOrd="0" presId="urn:microsoft.com/office/officeart/2005/8/layout/hList1"/>
    <dgm:cxn modelId="{30161169-7980-409E-86CE-0892B4E09639}" type="presOf" srcId="{E08CF399-2891-4EE4-847C-DB29E9A31DF3}" destId="{8FCF83D3-F8C7-4BD5-9C07-AEC35AB044DE}" srcOrd="0" destOrd="2" presId="urn:microsoft.com/office/officeart/2005/8/layout/hList1"/>
    <dgm:cxn modelId="{0DE31D4A-DE13-4B2B-84D5-44442302938D}" type="presOf" srcId="{8068594D-8A68-46DA-BD53-2EEC63C4EA63}" destId="{5842CEF1-9718-46B5-9DC1-CF47110203F4}" srcOrd="0" destOrd="1" presId="urn:microsoft.com/office/officeart/2005/8/layout/hList1"/>
    <dgm:cxn modelId="{D4FF1658-24B8-4CA8-8C2E-B54439038007}" srcId="{726285F7-587C-453B-8C0C-72D0A6C12202}" destId="{B8F365D6-C72B-4FCF-8CE7-7C7D629C401D}" srcOrd="2" destOrd="0" parTransId="{50BC8097-87D6-4892-908C-ADF8CB1D9F0C}" sibTransId="{9342F399-E473-4FC6-9731-F21B04530CF9}"/>
    <dgm:cxn modelId="{4CA9457D-BA35-4058-973A-9454D81FAF3D}" type="presOf" srcId="{4621D7A0-2892-4CE4-BF7D-A120EBC2AFFF}" destId="{5842CEF1-9718-46B5-9DC1-CF47110203F4}" srcOrd="0" destOrd="0" presId="urn:microsoft.com/office/officeart/2005/8/layout/hList1"/>
    <dgm:cxn modelId="{AA89567E-BDE0-4D90-8D92-34B4A40A9A39}" srcId="{726285F7-587C-453B-8C0C-72D0A6C12202}" destId="{4621D7A0-2892-4CE4-BF7D-A120EBC2AFFF}" srcOrd="0" destOrd="0" parTransId="{A7C4E8F6-C852-48F8-9CE1-92C1045F09A7}" sibTransId="{1ADDAD7B-19AA-479A-8232-72A781D3659E}"/>
    <dgm:cxn modelId="{654F8981-2626-4CCB-BAFE-6A99681A174F}" type="presOf" srcId="{B8F365D6-C72B-4FCF-8CE7-7C7D629C401D}" destId="{5842CEF1-9718-46B5-9DC1-CF47110203F4}" srcOrd="0" destOrd="2" presId="urn:microsoft.com/office/officeart/2005/8/layout/hList1"/>
    <dgm:cxn modelId="{6161F183-F54A-4607-AED4-76E8EE7A4718}" type="presOf" srcId="{726285F7-587C-453B-8C0C-72D0A6C12202}" destId="{BB523CD3-554C-49FC-A099-7634A3E50EC4}" srcOrd="0" destOrd="0" presId="urn:microsoft.com/office/officeart/2005/8/layout/hList1"/>
    <dgm:cxn modelId="{91DB9987-E0E8-4973-BF19-05223674EFA2}" srcId="{230E0120-B17B-4908-B3DE-480A98893055}" destId="{F1A89F72-9036-4AC0-BAEA-ACDDFB024F69}" srcOrd="1" destOrd="0" parTransId="{B170E59D-1554-401B-9A62-6FA9E6AD2E40}" sibTransId="{32E82A17-975F-43D7-8E7A-298466E2D103}"/>
    <dgm:cxn modelId="{386DEF8A-47EA-41E5-85D0-5C3568DE5A00}" srcId="{230E0120-B17B-4908-B3DE-480A98893055}" destId="{C85A8B35-92C3-461F-AECF-AFE0B3FCDE82}" srcOrd="0" destOrd="0" parTransId="{F116EB0D-21A7-4CBE-8DC9-85DCE6CBAC42}" sibTransId="{A814066D-039C-4E5E-B1D4-9737B23A71C9}"/>
    <dgm:cxn modelId="{44095E8B-A025-4EBF-92A4-83CD8C00A7B3}" type="presOf" srcId="{F1A89F72-9036-4AC0-BAEA-ACDDFB024F69}" destId="{8FCF83D3-F8C7-4BD5-9C07-AEC35AB044DE}" srcOrd="0" destOrd="1" presId="urn:microsoft.com/office/officeart/2005/8/layout/hList1"/>
    <dgm:cxn modelId="{7AE5CB8E-AAA8-4D25-B4EE-91190C4A153E}" type="presOf" srcId="{FD9A6491-6719-4AB6-B22E-215516B93652}" destId="{DBA325A1-D17D-460B-9299-E8A68036DE2E}" srcOrd="0" destOrd="0" presId="urn:microsoft.com/office/officeart/2005/8/layout/hList1"/>
    <dgm:cxn modelId="{F0EC7BA1-03B9-4425-BDB9-27374F5D0029}" srcId="{230E0120-B17B-4908-B3DE-480A98893055}" destId="{F7DF1311-045B-49FD-847D-FB967BB08350}" srcOrd="3" destOrd="0" parTransId="{447C047C-C4F1-429E-8A55-86476734D38B}" sibTransId="{9C37DA4E-8FA6-44DB-A615-F2B6253BC678}"/>
    <dgm:cxn modelId="{DE4F4BC0-B5FC-404B-91C6-CF11E369B123}" type="presOf" srcId="{F7DF1311-045B-49FD-847D-FB967BB08350}" destId="{8FCF83D3-F8C7-4BD5-9C07-AEC35AB044DE}" srcOrd="0" destOrd="3" presId="urn:microsoft.com/office/officeart/2005/8/layout/hList1"/>
    <dgm:cxn modelId="{E99F23CB-2654-4AE9-9D5E-B762423CCE2B}" srcId="{FD9A6491-6719-4AB6-B22E-215516B93652}" destId="{726285F7-587C-453B-8C0C-72D0A6C12202}" srcOrd="0" destOrd="0" parTransId="{386737C5-61C8-497C-889E-3FA26096CA52}" sibTransId="{F145422B-E461-47B6-A0F8-CFC841FEA0F3}"/>
    <dgm:cxn modelId="{90F8E5E3-F21C-4439-BB48-CA501F0AEAF2}" srcId="{726285F7-587C-453B-8C0C-72D0A6C12202}" destId="{8068594D-8A68-46DA-BD53-2EEC63C4EA63}" srcOrd="1" destOrd="0" parTransId="{109167CB-DC6B-47DC-8FDF-ACD6132E6ECA}" sibTransId="{D95A0150-D36D-444A-BF24-EBDB10049163}"/>
    <dgm:cxn modelId="{EB6BE040-00D7-4327-81EB-D893DED340BF}" type="presParOf" srcId="{DBA325A1-D17D-460B-9299-E8A68036DE2E}" destId="{5D210D8D-985C-4F14-8357-0150337B8360}" srcOrd="0" destOrd="0" presId="urn:microsoft.com/office/officeart/2005/8/layout/hList1"/>
    <dgm:cxn modelId="{D07675CF-2E5D-4208-A78C-97C1A018EC28}" type="presParOf" srcId="{5D210D8D-985C-4F14-8357-0150337B8360}" destId="{BB523CD3-554C-49FC-A099-7634A3E50EC4}" srcOrd="0" destOrd="0" presId="urn:microsoft.com/office/officeart/2005/8/layout/hList1"/>
    <dgm:cxn modelId="{77B64035-A807-4966-9E89-57FEEEC89959}" type="presParOf" srcId="{5D210D8D-985C-4F14-8357-0150337B8360}" destId="{5842CEF1-9718-46B5-9DC1-CF47110203F4}" srcOrd="1" destOrd="0" presId="urn:microsoft.com/office/officeart/2005/8/layout/hList1"/>
    <dgm:cxn modelId="{A006D40A-EF89-4668-87FF-269E4C3DD106}" type="presParOf" srcId="{DBA325A1-D17D-460B-9299-E8A68036DE2E}" destId="{51A92E44-60ED-41A3-A787-EE68ED4625EF}" srcOrd="1" destOrd="0" presId="urn:microsoft.com/office/officeart/2005/8/layout/hList1"/>
    <dgm:cxn modelId="{0F94D203-A8E3-44B6-9539-770B6D56A80F}" type="presParOf" srcId="{DBA325A1-D17D-460B-9299-E8A68036DE2E}" destId="{DF6A5A0C-63E3-4D28-9AC8-8DB8864A4950}" srcOrd="2" destOrd="0" presId="urn:microsoft.com/office/officeart/2005/8/layout/hList1"/>
    <dgm:cxn modelId="{DC5FAEDF-A37E-4818-B271-D164C601F555}" type="presParOf" srcId="{DF6A5A0C-63E3-4D28-9AC8-8DB8864A4950}" destId="{57D5D2BF-6FC7-4E40-888E-8D80544C1979}" srcOrd="0" destOrd="0" presId="urn:microsoft.com/office/officeart/2005/8/layout/hList1"/>
    <dgm:cxn modelId="{299A4ED6-C0B1-47FF-B17E-5B04F08A43D5}" type="presParOf" srcId="{DF6A5A0C-63E3-4D28-9AC8-8DB8864A4950}" destId="{8FCF83D3-F8C7-4BD5-9C07-AEC35AB044D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523CD3-554C-49FC-A099-7634A3E50EC4}">
      <dsp:nvSpPr>
        <dsp:cNvPr id="0" name=""/>
        <dsp:cNvSpPr/>
      </dsp:nvSpPr>
      <dsp:spPr>
        <a:xfrm>
          <a:off x="38" y="10680"/>
          <a:ext cx="3667534" cy="662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kern="1200" dirty="0"/>
            <a:t>Online</a:t>
          </a:r>
        </a:p>
      </dsp:txBody>
      <dsp:txXfrm>
        <a:off x="38" y="10680"/>
        <a:ext cx="3667534" cy="662400"/>
      </dsp:txXfrm>
    </dsp:sp>
    <dsp:sp modelId="{5842CEF1-9718-46B5-9DC1-CF47110203F4}">
      <dsp:nvSpPr>
        <dsp:cNvPr id="0" name=""/>
        <dsp:cNvSpPr/>
      </dsp:nvSpPr>
      <dsp:spPr>
        <a:xfrm>
          <a:off x="38" y="673080"/>
          <a:ext cx="3667534" cy="40406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Scan all invoices and other supporting documents in advance.</a:t>
          </a:r>
        </a:p>
        <a:p>
          <a:pPr marL="228600" lvl="1" indent="-228600" algn="l" defTabSz="1022350">
            <a:lnSpc>
              <a:spcPct val="90000"/>
            </a:lnSpc>
            <a:spcBef>
              <a:spcPct val="0"/>
            </a:spcBef>
            <a:spcAft>
              <a:spcPct val="15000"/>
            </a:spcAft>
            <a:buChar char="•"/>
          </a:pPr>
          <a:r>
            <a:rPr lang="en-US" sz="2300" kern="1200" dirty="0"/>
            <a:t>Enter required information in the Online Claiming Application, complete the form and attach the scanned documents.</a:t>
          </a:r>
        </a:p>
        <a:p>
          <a:pPr marL="228600" lvl="1" indent="-228600" algn="l" defTabSz="1022350">
            <a:lnSpc>
              <a:spcPct val="90000"/>
            </a:lnSpc>
            <a:spcBef>
              <a:spcPct val="0"/>
            </a:spcBef>
            <a:spcAft>
              <a:spcPct val="15000"/>
            </a:spcAft>
            <a:buChar char="•"/>
          </a:pPr>
          <a:r>
            <a:rPr lang="en-US" sz="2300" kern="1200" dirty="0"/>
            <a:t>A confirmation notice will be sent from Cigna via e-mail for a successful submission.</a:t>
          </a:r>
        </a:p>
      </dsp:txBody>
      <dsp:txXfrm>
        <a:off x="38" y="673080"/>
        <a:ext cx="3667534" cy="4040640"/>
      </dsp:txXfrm>
    </dsp:sp>
    <dsp:sp modelId="{57D5D2BF-6FC7-4E40-888E-8D80544C1979}">
      <dsp:nvSpPr>
        <dsp:cNvPr id="0" name=""/>
        <dsp:cNvSpPr/>
      </dsp:nvSpPr>
      <dsp:spPr>
        <a:xfrm>
          <a:off x="4181027" y="10680"/>
          <a:ext cx="3667534" cy="662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kern="1200" dirty="0"/>
            <a:t>By Post</a:t>
          </a:r>
        </a:p>
      </dsp:txBody>
      <dsp:txXfrm>
        <a:off x="4181027" y="10680"/>
        <a:ext cx="3667534" cy="662400"/>
      </dsp:txXfrm>
    </dsp:sp>
    <dsp:sp modelId="{8FCF83D3-F8C7-4BD5-9C07-AEC35AB044DE}">
      <dsp:nvSpPr>
        <dsp:cNvPr id="0" name=""/>
        <dsp:cNvSpPr/>
      </dsp:nvSpPr>
      <dsp:spPr>
        <a:xfrm>
          <a:off x="4181027" y="673080"/>
          <a:ext cx="3667534" cy="40406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Download Medical Claim Form from Cigna Web.</a:t>
          </a:r>
        </a:p>
        <a:p>
          <a:pPr marL="228600" lvl="1" indent="-228600" algn="l" defTabSz="1022350">
            <a:lnSpc>
              <a:spcPct val="90000"/>
            </a:lnSpc>
            <a:spcBef>
              <a:spcPct val="0"/>
            </a:spcBef>
            <a:spcAft>
              <a:spcPct val="15000"/>
            </a:spcAft>
            <a:buChar char="•"/>
          </a:pPr>
          <a:r>
            <a:rPr lang="en-US" sz="2300" kern="1200" dirty="0"/>
            <a:t>Use one line per invoice to describe required information. </a:t>
          </a:r>
        </a:p>
        <a:p>
          <a:pPr marL="228600" lvl="1" indent="-228600" algn="l" defTabSz="1022350">
            <a:lnSpc>
              <a:spcPct val="90000"/>
            </a:lnSpc>
            <a:spcBef>
              <a:spcPct val="0"/>
            </a:spcBef>
            <a:spcAft>
              <a:spcPct val="15000"/>
            </a:spcAft>
            <a:buChar char="•"/>
          </a:pPr>
          <a:r>
            <a:rPr lang="en-US" sz="2300" kern="1200" dirty="0"/>
            <a:t>Print and sign the form.</a:t>
          </a:r>
        </a:p>
        <a:p>
          <a:pPr marL="228600" lvl="1" indent="-228600" algn="l" defTabSz="1022350">
            <a:lnSpc>
              <a:spcPct val="90000"/>
            </a:lnSpc>
            <a:spcBef>
              <a:spcPct val="0"/>
            </a:spcBef>
            <a:spcAft>
              <a:spcPct val="15000"/>
            </a:spcAft>
            <a:buChar char="•"/>
          </a:pPr>
          <a:r>
            <a:rPr lang="en-US" sz="2300" kern="1200" dirty="0"/>
            <a:t>Send completed and signed forms, including copies of supporting documents to designated medical claims center. </a:t>
          </a:r>
        </a:p>
      </dsp:txBody>
      <dsp:txXfrm>
        <a:off x="4181027" y="673080"/>
        <a:ext cx="3667534" cy="40406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2295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idx="2"/>
          </p:nvPr>
        </p:nvSpPr>
        <p:spPr bwMode="auto">
          <a:xfrm>
            <a:off x="1192213" y="703263"/>
            <a:ext cx="4629150" cy="3471862"/>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35636" y="4416100"/>
            <a:ext cx="5139134" cy="418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56" tIns="44433" rIns="90456" bIns="44433"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2" name="Rectangle 4"/>
          <p:cNvSpPr>
            <a:spLocks noChangeArrowheads="1"/>
          </p:cNvSpPr>
          <p:nvPr/>
        </p:nvSpPr>
        <p:spPr bwMode="auto">
          <a:xfrm>
            <a:off x="65420" y="93322"/>
            <a:ext cx="742295" cy="305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56" tIns="44433" rIns="90456" bIns="44433" anchor="ctr">
            <a:spAutoFit/>
          </a:bodyPr>
          <a:lstStyle/>
          <a:p>
            <a:pPr defTabSz="913334">
              <a:defRPr/>
            </a:pPr>
            <a:r>
              <a:rPr lang="en-US" sz="1400" dirty="0">
                <a:effectLst>
                  <a:outerShdw blurRad="38100" dist="38100" dir="2700000" algn="tl">
                    <a:srgbClr val="C0C0C0"/>
                  </a:outerShdw>
                </a:effectLst>
              </a:rPr>
              <a:t>AIARC</a:t>
            </a:r>
          </a:p>
        </p:txBody>
      </p:sp>
      <p:sp>
        <p:nvSpPr>
          <p:cNvPr id="2053" name="Rectangle 5"/>
          <p:cNvSpPr>
            <a:spLocks noChangeArrowheads="1"/>
          </p:cNvSpPr>
          <p:nvPr/>
        </p:nvSpPr>
        <p:spPr bwMode="auto">
          <a:xfrm>
            <a:off x="65419" y="8896313"/>
            <a:ext cx="820860" cy="305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56" tIns="44433" rIns="90456" bIns="44433" anchor="ctr">
            <a:spAutoFit/>
          </a:bodyPr>
          <a:lstStyle/>
          <a:p>
            <a:pPr defTabSz="913334">
              <a:defRPr/>
            </a:pPr>
            <a:r>
              <a:rPr lang="en-US" sz="1400" dirty="0">
                <a:effectLst>
                  <a:outerShdw blurRad="38100" dist="38100" dir="2700000" algn="tl">
                    <a:srgbClr val="C0C0C0"/>
                  </a:outerShdw>
                </a:effectLst>
              </a:rPr>
              <a:t>03/06/98</a:t>
            </a:r>
          </a:p>
        </p:txBody>
      </p:sp>
      <p:sp>
        <p:nvSpPr>
          <p:cNvPr id="2054" name="Rectangle 6"/>
          <p:cNvSpPr>
            <a:spLocks noChangeArrowheads="1"/>
          </p:cNvSpPr>
          <p:nvPr/>
        </p:nvSpPr>
        <p:spPr bwMode="auto">
          <a:xfrm>
            <a:off x="6553826" y="8896313"/>
            <a:ext cx="391158" cy="305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56" tIns="44433" rIns="90456" bIns="44433" anchor="ctr">
            <a:spAutoFit/>
          </a:bodyPr>
          <a:lstStyle/>
          <a:p>
            <a:pPr algn="r" defTabSz="913334">
              <a:defRPr/>
            </a:pPr>
            <a:fld id="{3441947A-2CC0-4FF6-9E94-8D26A5D32804}" type="slidenum">
              <a:rPr lang="en-US" sz="1400">
                <a:effectLst>
                  <a:outerShdw blurRad="38100" dist="38100" dir="2700000" algn="tl">
                    <a:srgbClr val="C0C0C0"/>
                  </a:outerShdw>
                </a:effectLst>
              </a:rPr>
              <a:pPr algn="r" defTabSz="913334">
                <a:defRPr/>
              </a:pPr>
              <a:t>‹#›</a:t>
            </a:fld>
            <a:endParaRPr lang="en-US" sz="1400" dirty="0">
              <a:effectLst>
                <a:outerShdw blurRad="38100" dist="38100" dir="2700000" algn="tl">
                  <a:srgbClr val="C0C0C0"/>
                </a:outerShdw>
              </a:effectLst>
            </a:endParaRPr>
          </a:p>
        </p:txBody>
      </p:sp>
    </p:spTree>
    <p:extLst>
      <p:ext uri="{BB962C8B-B14F-4D97-AF65-F5344CB8AC3E}">
        <p14:creationId xmlns:p14="http://schemas.microsoft.com/office/powerpoint/2010/main" val="18313356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3129708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44773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32339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66836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09286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84174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84174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51614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063080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if member has no access to online &amp; photo claiming</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CE3B9E-6574-462E-B6D1-39C8693FFF9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8831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Delete this slide if member has no access to online &amp; photo claiming.</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CE3B9E-6574-462E-B6D1-39C8693FFF9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0129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31297083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166917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699568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 Guarantee of payment will be issued when the conditions below are met:</a:t>
            </a:r>
            <a:endParaRPr lang="en-US" dirty="0"/>
          </a:p>
          <a:p>
            <a:r>
              <a:rPr lang="en-US" dirty="0"/>
              <a:t>diagnosis and treatment are covered under the terms and conditions of your plan;</a:t>
            </a:r>
          </a:p>
          <a:p>
            <a:r>
              <a:rPr lang="en-US" dirty="0"/>
              <a:t>the expenses are reasonable and customary.</a:t>
            </a:r>
          </a:p>
          <a:p>
            <a:endParaRPr lang="en-US" dirty="0"/>
          </a:p>
        </p:txBody>
      </p:sp>
    </p:spTree>
    <p:extLst>
      <p:ext uri="{BB962C8B-B14F-4D97-AF65-F5344CB8AC3E}">
        <p14:creationId xmlns:p14="http://schemas.microsoft.com/office/powerpoint/2010/main" val="3889964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800567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Accidental</a:t>
            </a:r>
            <a:r>
              <a:rPr lang="en-US" baseline="0" dirty="0"/>
              <a:t> </a:t>
            </a:r>
            <a:r>
              <a:rPr lang="en-US" dirty="0"/>
              <a:t>Death – 50% for spouse and 5% for children, Dismemberment does not apply to spouse</a:t>
            </a:r>
            <a:r>
              <a:rPr lang="en-US" baseline="0" dirty="0"/>
              <a:t> and </a:t>
            </a:r>
            <a:r>
              <a:rPr lang="en-US" dirty="0"/>
              <a:t>children</a:t>
            </a:r>
          </a:p>
          <a:p>
            <a:r>
              <a:rPr lang="en-US" dirty="0"/>
              <a:t>LTD unable to perform</a:t>
            </a:r>
            <a:r>
              <a:rPr lang="en-US" baseline="0" dirty="0"/>
              <a:t> your job, after 2 years unable to perform any job.</a:t>
            </a:r>
            <a:endParaRPr lang="en-US" dirty="0"/>
          </a:p>
        </p:txBody>
      </p:sp>
    </p:spTree>
    <p:extLst>
      <p:ext uri="{BB962C8B-B14F-4D97-AF65-F5344CB8AC3E}">
        <p14:creationId xmlns:p14="http://schemas.microsoft.com/office/powerpoint/2010/main" val="519032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Lose</a:t>
            </a:r>
            <a:r>
              <a:rPr lang="en-US" baseline="0" dirty="0"/>
              <a:t> one eye = 40%</a:t>
            </a:r>
            <a:endParaRPr lang="en-US" dirty="0"/>
          </a:p>
        </p:txBody>
      </p:sp>
    </p:spTree>
    <p:extLst>
      <p:ext uri="{BB962C8B-B14F-4D97-AF65-F5344CB8AC3E}">
        <p14:creationId xmlns:p14="http://schemas.microsoft.com/office/powerpoint/2010/main" val="19537753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payout amount is equal to an individual’s pro rata share of the total value of all the salaries times the maximum payout of $5.000,000.</a:t>
            </a:r>
          </a:p>
          <a:p>
            <a:endParaRPr lang="en-US" dirty="0"/>
          </a:p>
        </p:txBody>
      </p:sp>
    </p:spTree>
    <p:extLst>
      <p:ext uri="{BB962C8B-B14F-4D97-AF65-F5344CB8AC3E}">
        <p14:creationId xmlns:p14="http://schemas.microsoft.com/office/powerpoint/2010/main" val="39963904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49038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941572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83521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Monthly premium for</a:t>
            </a:r>
            <a:r>
              <a:rPr lang="en-US" baseline="0" dirty="0"/>
              <a:t> single participants.</a:t>
            </a:r>
            <a:endParaRPr lang="en-US" dirty="0"/>
          </a:p>
          <a:p>
            <a:r>
              <a:rPr lang="en-US" dirty="0"/>
              <a:t>Single Intl: Rate=$104/mo., ded=200, max out=$1,000</a:t>
            </a:r>
          </a:p>
          <a:p>
            <a:r>
              <a:rPr lang="en-US" dirty="0"/>
              <a:t>Single US: Rate=$263/mo., ded=200,  max out=$2,500</a:t>
            </a:r>
          </a:p>
          <a:p>
            <a:r>
              <a:rPr lang="en-US" dirty="0"/>
              <a:t>Single I Retiree – $243</a:t>
            </a:r>
          </a:p>
          <a:p>
            <a:r>
              <a:rPr lang="en-US" dirty="0"/>
              <a:t>Single US 65 non Medicare $652</a:t>
            </a:r>
          </a:p>
          <a:p>
            <a:endParaRPr lang="en-US" dirty="0"/>
          </a:p>
          <a:p>
            <a:r>
              <a:rPr lang="en-US" dirty="0"/>
              <a:t>plan pays 90% in network co-insurance</a:t>
            </a:r>
          </a:p>
          <a:p>
            <a:endParaRPr lang="en-US" dirty="0"/>
          </a:p>
        </p:txBody>
      </p:sp>
    </p:spTree>
    <p:extLst>
      <p:ext uri="{BB962C8B-B14F-4D97-AF65-F5344CB8AC3E}">
        <p14:creationId xmlns:p14="http://schemas.microsoft.com/office/powerpoint/2010/main" val="7319556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EME will not</a:t>
            </a:r>
            <a:r>
              <a:rPr lang="en-US" baseline="0" dirty="0"/>
              <a:t> pay for return to Benin.  Policy ends upon point of origin or country of rehabilitation.</a:t>
            </a:r>
            <a:endParaRPr lang="en-US" dirty="0"/>
          </a:p>
          <a:p>
            <a:r>
              <a:rPr lang="en-US" dirty="0"/>
              <a:t>Why only</a:t>
            </a:r>
            <a:r>
              <a:rPr lang="en-US" baseline="0" dirty="0"/>
              <a:t> LTD for 4 months? Six month waiting period.</a:t>
            </a:r>
          </a:p>
          <a:p>
            <a:r>
              <a:rPr lang="en-US" baseline="0" dirty="0"/>
              <a:t>$30,000/12*70% = $1,750 * 4 months = $7,000</a:t>
            </a:r>
          </a:p>
          <a:p>
            <a:r>
              <a:rPr lang="en-US" baseline="0" dirty="0"/>
              <a:t>If had pension benefit would be an additional 15% of base salary, the normal contribution equaling $30,000/12*15%=$375/mo </a:t>
            </a:r>
            <a:endParaRPr lang="en-US" dirty="0"/>
          </a:p>
        </p:txBody>
      </p:sp>
    </p:spTree>
    <p:extLst>
      <p:ext uri="{BB962C8B-B14F-4D97-AF65-F5344CB8AC3E}">
        <p14:creationId xmlns:p14="http://schemas.microsoft.com/office/powerpoint/2010/main" val="27375522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65939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didn’t the employee</a:t>
            </a:r>
            <a:r>
              <a:rPr lang="en-US" baseline="0" dirty="0"/>
              <a:t> get paid for accidental or LTD?  Less than six months for LTD.</a:t>
            </a:r>
          </a:p>
          <a:p>
            <a:r>
              <a:rPr lang="en-US" baseline="0" dirty="0"/>
              <a:t>Why not ADD, a stroke is not an accident.</a:t>
            </a:r>
            <a:endParaRPr lang="en-US" dirty="0"/>
          </a:p>
        </p:txBody>
      </p:sp>
    </p:spTree>
    <p:extLst>
      <p:ext uri="{BB962C8B-B14F-4D97-AF65-F5344CB8AC3E}">
        <p14:creationId xmlns:p14="http://schemas.microsoft.com/office/powerpoint/2010/main" val="40662076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235544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not BTA?</a:t>
            </a:r>
            <a:r>
              <a:rPr lang="en-US" baseline="0" dirty="0"/>
              <a:t> The trip was not an approved business trip. They were on holiday.</a:t>
            </a:r>
            <a:endParaRPr lang="en-US" dirty="0"/>
          </a:p>
        </p:txBody>
      </p:sp>
    </p:spTree>
    <p:extLst>
      <p:ext uri="{BB962C8B-B14F-4D97-AF65-F5344CB8AC3E}">
        <p14:creationId xmlns:p14="http://schemas.microsoft.com/office/powerpoint/2010/main" val="5223635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9627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420738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08846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75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75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75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ticket into the Plan</a:t>
            </a:r>
            <a:r>
              <a:rPr lang="en-US" baseline="0" dirty="0"/>
              <a:t> – Entrance Fee</a:t>
            </a:r>
            <a:endParaRPr lang="en-US" dirty="0"/>
          </a:p>
        </p:txBody>
      </p:sp>
    </p:spTree>
    <p:extLst>
      <p:ext uri="{BB962C8B-B14F-4D97-AF65-F5344CB8AC3E}">
        <p14:creationId xmlns:p14="http://schemas.microsoft.com/office/powerpoint/2010/main" val="1112039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3" indent="-171433">
              <a:buFont typeface="Arial" panose="020B0604020202020204" pitchFamily="34" charset="0"/>
              <a:buChar char="•"/>
            </a:pPr>
            <a:r>
              <a:rPr lang="en-US" baseline="0" dirty="0"/>
              <a:t>Generally based on where an individual receives care.  However, if located in U.S., better to join U.S. Plan</a:t>
            </a:r>
          </a:p>
          <a:p>
            <a:pPr marL="171433" indent="-171433">
              <a:buFont typeface="Arial" panose="020B0604020202020204" pitchFamily="34" charset="0"/>
              <a:buChar char="•"/>
            </a:pPr>
            <a:r>
              <a:rPr lang="en-US" baseline="0" dirty="0"/>
              <a:t>Covers medical, dental, vision, and prescription drug expenses for services and supplies that are required to treat illnesses.</a:t>
            </a:r>
          </a:p>
          <a:p>
            <a:pPr marL="171433" indent="-171433">
              <a:buFont typeface="Arial" panose="020B0604020202020204" pitchFamily="34" charset="0"/>
              <a:buChar char="•"/>
            </a:pPr>
            <a:r>
              <a:rPr lang="en-US" baseline="0" dirty="0"/>
              <a:t>After you pay an annual deductible, the medical plan pays a percentage of the remaining health care expenses – the percentage is based on where you incur the expense and if you use a preferred (in-network) Cigna health care provider.</a:t>
            </a:r>
          </a:p>
        </p:txBody>
      </p:sp>
    </p:spTree>
    <p:extLst>
      <p:ext uri="{BB962C8B-B14F-4D97-AF65-F5344CB8AC3E}">
        <p14:creationId xmlns:p14="http://schemas.microsoft.com/office/powerpoint/2010/main" val="987698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p:txBody>
      </p:sp>
    </p:spTree>
    <p:extLst>
      <p:ext uri="{BB962C8B-B14F-4D97-AF65-F5344CB8AC3E}">
        <p14:creationId xmlns:p14="http://schemas.microsoft.com/office/powerpoint/2010/main" val="987698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SmartArt Placeholder 2"/>
          <p:cNvSpPr>
            <a:spLocks noGrp="1"/>
          </p:cNvSpPr>
          <p:nvPr>
            <p:ph type="dgm" idx="1"/>
          </p:nvPr>
        </p:nvSpPr>
        <p:spPr>
          <a:xfrm>
            <a:off x="685800" y="1981200"/>
            <a:ext cx="7772400" cy="4114800"/>
          </a:xfrm>
        </p:spPr>
        <p:txBody>
          <a:bodyPr/>
          <a:lstStyle/>
          <a:p>
            <a:pPr lvl="0"/>
            <a:endParaRPr lang="en-US"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2654777162"/>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342900" indent="-342900">
              <a:buFont typeface="Wingdings" pitchFamily="2" charset="2"/>
              <a:buChar char="§"/>
              <a:defRPr/>
            </a:lvl1pPr>
            <a:lvl2pPr marL="742950" indent="-285750">
              <a:buFont typeface="Arial" pitchFamily="34" charset="0"/>
              <a:buChar char="•"/>
              <a:defRPr/>
            </a:lvl2pPr>
            <a:lvl3pPr marL="1143000" indent="-228600">
              <a:buFont typeface="Wingdings" pitchFamily="2" charset="2"/>
              <a:buChar char="§"/>
              <a:defRPr/>
            </a:lvl3pPr>
            <a:lvl4pPr marL="1600200" indent="-228600">
              <a:buFont typeface="Wingdings" pitchFamily="2" charset="2"/>
              <a:buChar char="§"/>
              <a:defRPr/>
            </a:lvl4pPr>
            <a:lvl5pPr marL="2057400" indent="-228600">
              <a:buFont typeface="Wingdings"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67710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907977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22701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2181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342900" indent="-342900">
              <a:buFont typeface="Wingdings" pitchFamily="2" charset="2"/>
              <a:buChar char="§"/>
              <a:defRPr/>
            </a:lvl1pPr>
            <a:lvl2pPr marL="742950" indent="-285750">
              <a:buFont typeface="Arial" pitchFamily="34" charset="0"/>
              <a:buChar char="•"/>
              <a:defRPr/>
            </a:lvl2pPr>
            <a:lvl3pPr marL="1143000" indent="-228600">
              <a:buFont typeface="Wingdings" pitchFamily="2" charset="2"/>
              <a:buChar char="§"/>
              <a:defRPr/>
            </a:lvl3pPr>
            <a:lvl4pPr marL="1600200" indent="-228600">
              <a:buFont typeface="Wingdings" pitchFamily="2" charset="2"/>
              <a:buChar char="§"/>
              <a:defRPr/>
            </a:lvl4pPr>
            <a:lvl5pPr marL="2057400" indent="-228600">
              <a:buFont typeface="Wingdings"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52465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89084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094519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157560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97848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303271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SmartArt Placeholder 2"/>
          <p:cNvSpPr>
            <a:spLocks noGrp="1"/>
          </p:cNvSpPr>
          <p:nvPr>
            <p:ph type="dgm" idx="1"/>
          </p:nvPr>
        </p:nvSpPr>
        <p:spPr>
          <a:xfrm>
            <a:off x="685800" y="1981200"/>
            <a:ext cx="7772400" cy="4114800"/>
          </a:xfrm>
        </p:spPr>
        <p:txBody>
          <a:bodyPr/>
          <a:lstStyle/>
          <a:p>
            <a:pPr lvl="0"/>
            <a:endParaRPr lang="en-US" noProof="0" dirty="0"/>
          </a:p>
        </p:txBody>
      </p:sp>
    </p:spTree>
    <p:extLst>
      <p:ext uri="{BB962C8B-B14F-4D97-AF65-F5344CB8AC3E}">
        <p14:creationId xmlns:p14="http://schemas.microsoft.com/office/powerpoint/2010/main" val="9103417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Tree>
    <p:extLst>
      <p:ext uri="{BB962C8B-B14F-4D97-AF65-F5344CB8AC3E}">
        <p14:creationId xmlns:p14="http://schemas.microsoft.com/office/powerpoint/2010/main" val="21340799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dirty="0"/>
          </a:p>
        </p:txBody>
      </p:sp>
    </p:spTree>
    <p:extLst>
      <p:ext uri="{BB962C8B-B14F-4D97-AF65-F5344CB8AC3E}">
        <p14:creationId xmlns:p14="http://schemas.microsoft.com/office/powerpoint/2010/main" val="11999501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0" y="546100"/>
            <a:ext cx="9144000" cy="5102480"/>
          </a:xfrm>
          <a:solidFill>
            <a:schemeClr val="bg1">
              <a:lumMod val="95000"/>
            </a:schemeClr>
          </a:solidFill>
        </p:spPr>
        <p:txBody>
          <a:bodyPr/>
          <a:lstStyle>
            <a:lvl1pPr>
              <a:defRPr/>
            </a:lvl1pPr>
          </a:lstStyle>
          <a:p>
            <a:r>
              <a:rPr lang="en-US" dirty="0"/>
              <a:t>Click on box / use insert picture / then use crop tool to position or enlarge in box</a:t>
            </a:r>
          </a:p>
        </p:txBody>
      </p:sp>
      <p:sp>
        <p:nvSpPr>
          <p:cNvPr id="10242" name="Title Placeholder 1"/>
          <p:cNvSpPr>
            <a:spLocks noGrp="1"/>
          </p:cNvSpPr>
          <p:nvPr>
            <p:ph type="ctrTitle"/>
          </p:nvPr>
        </p:nvSpPr>
        <p:spPr>
          <a:xfrm>
            <a:off x="457201" y="1801425"/>
            <a:ext cx="4535905" cy="1420957"/>
          </a:xfrm>
          <a:prstGeom prst="rect">
            <a:avLst/>
          </a:prstGeom>
        </p:spPr>
        <p:txBody>
          <a:bodyPr anchor="ctr"/>
          <a:lstStyle>
            <a:lvl1pPr>
              <a:lnSpc>
                <a:spcPts val="3300"/>
              </a:lnSpc>
              <a:defRPr sz="3200" b="1" cap="all" baseline="0">
                <a:solidFill>
                  <a:srgbClr val="FFFFFF"/>
                </a:solidFill>
                <a:latin typeface="Arial" charset="0"/>
              </a:defRPr>
            </a:lvl1pPr>
          </a:lstStyle>
          <a:p>
            <a:r>
              <a:rPr lang="en-US"/>
              <a:t>Click to edit Master title style</a:t>
            </a:r>
            <a:endParaRPr lang="en-US" dirty="0"/>
          </a:p>
        </p:txBody>
      </p:sp>
      <p:sp>
        <p:nvSpPr>
          <p:cNvPr id="10243" name="Text Placeholder 2"/>
          <p:cNvSpPr>
            <a:spLocks noGrp="1"/>
          </p:cNvSpPr>
          <p:nvPr>
            <p:ph type="subTitle" idx="1" hasCustomPrompt="1"/>
          </p:nvPr>
        </p:nvSpPr>
        <p:spPr>
          <a:xfrm>
            <a:off x="457200" y="3287996"/>
            <a:ext cx="4535904" cy="838173"/>
          </a:xfrm>
        </p:spPr>
        <p:txBody>
          <a:bodyPr anchor="ctr"/>
          <a:lstStyle>
            <a:lvl1pPr marL="0" indent="0">
              <a:lnSpc>
                <a:spcPts val="2000"/>
              </a:lnSpc>
              <a:buFont typeface="Arial" charset="0"/>
              <a:buNone/>
              <a:defRPr sz="1800" b="0">
                <a:solidFill>
                  <a:schemeClr val="bg1"/>
                </a:solidFill>
                <a:latin typeface="Arial" charset="0"/>
              </a:defRPr>
            </a:lvl1pPr>
          </a:lstStyle>
          <a:p>
            <a:r>
              <a:rPr lang="en-US" dirty="0"/>
              <a:t>Click to edit master subtitle style</a:t>
            </a:r>
          </a:p>
        </p:txBody>
      </p:sp>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880225" y="5753186"/>
            <a:ext cx="2046288" cy="1134532"/>
          </a:xfrm>
          <a:prstGeom prst="rect">
            <a:avLst/>
          </a:prstGeom>
        </p:spPr>
      </p:pic>
      <p:pic>
        <p:nvPicPr>
          <p:cNvPr id="8" name="Picture 7"/>
          <p:cNvPicPr>
            <a:picLocks noChangeAspect="1"/>
          </p:cNvPicPr>
          <p:nvPr userDrawn="1"/>
        </p:nvPicPr>
        <p:blipFill rotWithShape="1">
          <a:blip r:embed="rId3" cstate="screen">
            <a:extLst>
              <a:ext uri="{28A0092B-C50C-407E-A947-70E740481C1C}">
                <a14:useLocalDpi xmlns:a14="http://schemas.microsoft.com/office/drawing/2010/main"/>
              </a:ext>
            </a:extLst>
          </a:blip>
          <a:srcRect l="44659" t="30410" r="-6860" b="10635"/>
          <a:stretch/>
        </p:blipFill>
        <p:spPr>
          <a:xfrm>
            <a:off x="377826" y="6104552"/>
            <a:ext cx="2876549" cy="668867"/>
          </a:xfrm>
          <a:prstGeom prst="rect">
            <a:avLst/>
          </a:prstGeom>
        </p:spPr>
      </p:pic>
    </p:spTree>
    <p:extLst>
      <p:ext uri="{BB962C8B-B14F-4D97-AF65-F5344CB8AC3E}">
        <p14:creationId xmlns:p14="http://schemas.microsoft.com/office/powerpoint/2010/main" val="3247658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bwMode="auto">
          <a:xfrm rot="5400000">
            <a:off x="2356644" y="-2383630"/>
            <a:ext cx="4424363" cy="9147175"/>
          </a:xfrm>
          <a:prstGeom prst="rect">
            <a:avLst/>
          </a:prstGeom>
          <a:solidFill>
            <a:srgbClr val="002850"/>
          </a:solidFill>
          <a:ln w="349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defTabSz="457189" fontAlgn="base">
              <a:spcBef>
                <a:spcPct val="0"/>
              </a:spcBef>
              <a:spcAft>
                <a:spcPct val="0"/>
              </a:spcAft>
              <a:defRPr/>
            </a:pPr>
            <a:endParaRPr lang="en-US" sz="2400" dirty="0">
              <a:solidFill>
                <a:srgbClr val="FFFF00"/>
              </a:solidFill>
              <a:ea typeface="ＭＳ Ｐゴシック" pitchFamily="34" charset="-128"/>
            </a:endParaRPr>
          </a:p>
        </p:txBody>
      </p:sp>
      <p:sp>
        <p:nvSpPr>
          <p:cNvPr id="5" name="Rectangle 4"/>
          <p:cNvSpPr/>
          <p:nvPr userDrawn="1"/>
        </p:nvSpPr>
        <p:spPr bwMode="auto">
          <a:xfrm rot="5400000">
            <a:off x="3866359" y="531020"/>
            <a:ext cx="1404937" cy="9147177"/>
          </a:xfrm>
          <a:prstGeom prst="rect">
            <a:avLst/>
          </a:prstGeom>
          <a:solidFill>
            <a:srgbClr val="0065A6"/>
          </a:solidFill>
          <a:ln w="349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defTabSz="457189" fontAlgn="base">
              <a:spcBef>
                <a:spcPct val="0"/>
              </a:spcBef>
              <a:spcAft>
                <a:spcPct val="0"/>
              </a:spcAft>
              <a:defRPr/>
            </a:pPr>
            <a:endParaRPr lang="en-US" sz="2400" dirty="0">
              <a:solidFill>
                <a:srgbClr val="FFFF00"/>
              </a:solidFill>
              <a:ea typeface="ＭＳ Ｐゴシック" pitchFamily="34" charset="-128"/>
            </a:endParaRPr>
          </a:p>
        </p:txBody>
      </p:sp>
      <p:sp>
        <p:nvSpPr>
          <p:cNvPr id="7" name="Text Placeholder 2"/>
          <p:cNvSpPr>
            <a:spLocks noGrp="1"/>
          </p:cNvSpPr>
          <p:nvPr>
            <p:ph type="subTitle" idx="1" hasCustomPrompt="1"/>
          </p:nvPr>
        </p:nvSpPr>
        <p:spPr>
          <a:xfrm>
            <a:off x="457200" y="4402138"/>
            <a:ext cx="7696200" cy="1404939"/>
          </a:xfrm>
        </p:spPr>
        <p:txBody>
          <a:bodyPr anchor="ctr"/>
          <a:lstStyle>
            <a:lvl1pPr marL="0" indent="0">
              <a:lnSpc>
                <a:spcPts val="2200"/>
              </a:lnSpc>
              <a:buFont typeface="Arial" charset="0"/>
              <a:buNone/>
              <a:defRPr sz="2000" b="0">
                <a:solidFill>
                  <a:schemeClr val="bg1"/>
                </a:solidFill>
                <a:latin typeface="Arial" charset="0"/>
              </a:defRPr>
            </a:lvl1pPr>
          </a:lstStyle>
          <a:p>
            <a:r>
              <a:rPr lang="en-US" dirty="0"/>
              <a:t>Click to edit master subtitle style</a:t>
            </a:r>
          </a:p>
        </p:txBody>
      </p:sp>
      <p:sp>
        <p:nvSpPr>
          <p:cNvPr id="8" name="Title Placeholder 1"/>
          <p:cNvSpPr>
            <a:spLocks noGrp="1"/>
          </p:cNvSpPr>
          <p:nvPr>
            <p:ph type="ctrTitle"/>
          </p:nvPr>
        </p:nvSpPr>
        <p:spPr>
          <a:xfrm>
            <a:off x="452439" y="2979739"/>
            <a:ext cx="8716962" cy="957264"/>
          </a:xfrm>
          <a:prstGeom prst="rect">
            <a:avLst/>
          </a:prstGeom>
        </p:spPr>
        <p:txBody>
          <a:bodyPr anchor="b"/>
          <a:lstStyle>
            <a:lvl1pPr>
              <a:lnSpc>
                <a:spcPts val="4000"/>
              </a:lnSpc>
              <a:defRPr sz="3800" b="1" cap="all" baseline="0">
                <a:solidFill>
                  <a:srgbClr val="FFFFFF"/>
                </a:solidFill>
                <a:latin typeface="Arial" charset="0"/>
              </a:defRPr>
            </a:lvl1pPr>
          </a:lstStyle>
          <a:p>
            <a:r>
              <a:rPr lang="en-US" dirty="0"/>
              <a:t>Click to edit Master title style</a:t>
            </a:r>
          </a:p>
        </p:txBody>
      </p:sp>
      <p:sp>
        <p:nvSpPr>
          <p:cNvPr id="6" name="Slide Number Placeholder 5"/>
          <p:cNvSpPr>
            <a:spLocks noGrp="1"/>
          </p:cNvSpPr>
          <p:nvPr>
            <p:ph type="sldNum" sz="quarter" idx="10"/>
          </p:nvPr>
        </p:nvSpPr>
        <p:spPr/>
        <p:txBody>
          <a:bodyPr/>
          <a:lstStyle>
            <a:lvl1pPr>
              <a:defRPr/>
            </a:lvl1pPr>
          </a:lstStyle>
          <a:p>
            <a:fld id="{C8C01F01-A601-4FE5-8E71-6675F782C625}" type="slidenum">
              <a:rPr lang="en-US" altLang="en-US"/>
              <a:pPr/>
              <a:t>‹#›</a:t>
            </a:fld>
            <a:endParaRPr lang="en-US" altLang="en-US" dirty="0"/>
          </a:p>
        </p:txBody>
      </p:sp>
      <p:sp>
        <p:nvSpPr>
          <p:cNvPr id="9" name="Rectangle 7"/>
          <p:cNvSpPr>
            <a:spLocks noGrp="1" noChangeArrowheads="1"/>
          </p:cNvSpPr>
          <p:nvPr>
            <p:ph type="ftr" sz="quarter" idx="11"/>
          </p:nvPr>
        </p:nvSpPr>
        <p:spPr/>
        <p:txBody>
          <a:bodyPr/>
          <a:lstStyle>
            <a:lvl1pPr>
              <a:defRPr/>
            </a:lvl1pPr>
          </a:lstStyle>
          <a:p>
            <a:r>
              <a:rPr lang="en-US" altLang="en-US" dirty="0"/>
              <a:t>Confidential, unpublished property of Cigna. Do not duplicate or distribute. Use and distribution limited solely to authorized personnel. © 2018 Cigna</a:t>
            </a:r>
          </a:p>
        </p:txBody>
      </p:sp>
    </p:spTree>
    <p:extLst>
      <p:ext uri="{BB962C8B-B14F-4D97-AF65-F5344CB8AC3E}">
        <p14:creationId xmlns:p14="http://schemas.microsoft.com/office/powerpoint/2010/main" val="1131371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and Content_okt2017">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39750" y="1600202"/>
            <a:ext cx="8324850" cy="1249573"/>
          </a:xfrm>
        </p:spPr>
        <p:txBody>
          <a:bodyPr wrap="square" lIns="0" tIns="0" rIns="0" bIns="0">
            <a:spAutoFit/>
          </a:bodyPr>
          <a:lstStyle>
            <a:lvl1pPr marL="230183" indent="-230183">
              <a:buClr>
                <a:schemeClr val="accent3"/>
              </a:buClr>
              <a:buFont typeface="Arial" panose="020B0604020202020204" pitchFamily="34" charset="0"/>
              <a:buChar char="&gt;"/>
              <a:defRPr sz="1400">
                <a:solidFill>
                  <a:schemeClr val="tx1">
                    <a:lumMod val="65000"/>
                    <a:lumOff val="35000"/>
                  </a:schemeClr>
                </a:solidFill>
              </a:defRPr>
            </a:lvl1pPr>
            <a:lvl2pPr>
              <a:defRPr sz="1400">
                <a:solidFill>
                  <a:schemeClr val="tx1">
                    <a:lumMod val="65000"/>
                    <a:lumOff val="35000"/>
                  </a:schemeClr>
                </a:solidFill>
              </a:defRPr>
            </a:lvl2pPr>
            <a:lvl3pPr>
              <a:defRPr sz="1400">
                <a:solidFill>
                  <a:schemeClr val="tx1">
                    <a:lumMod val="65000"/>
                    <a:lumOff val="35000"/>
                  </a:schemeClr>
                </a:solidFill>
              </a:defRPr>
            </a:lvl3pPr>
            <a:lvl4pPr>
              <a:defRPr sz="1400">
                <a:solidFill>
                  <a:schemeClr val="tx1">
                    <a:lumMod val="65000"/>
                    <a:lumOff val="35000"/>
                  </a:schemeClr>
                </a:solidFill>
              </a:defRPr>
            </a:lvl4pPr>
            <a:lvl5pPr>
              <a:defRPr sz="14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title" hasCustomPrompt="1"/>
          </p:nvPr>
        </p:nvSpPr>
        <p:spPr>
          <a:xfrm>
            <a:off x="539749" y="336764"/>
            <a:ext cx="3516732" cy="230832"/>
          </a:xfrm>
        </p:spPr>
        <p:txBody>
          <a:bodyPr wrap="none" lIns="0" tIns="0" rIns="0" bIns="0">
            <a:spAutoFit/>
          </a:bodyPr>
          <a:lstStyle>
            <a:lvl1pPr>
              <a:defRPr sz="1500" cap="all" baseline="0">
                <a:solidFill>
                  <a:schemeClr val="tx2"/>
                </a:solidFill>
              </a:defRPr>
            </a:lvl1pPr>
          </a:lstStyle>
          <a:p>
            <a:r>
              <a:rPr lang="en-US" dirty="0"/>
              <a:t>Click to edit master title style</a:t>
            </a:r>
          </a:p>
        </p:txBody>
      </p:sp>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598570" y="5787817"/>
            <a:ext cx="1502567" cy="833075"/>
          </a:xfrm>
          <a:prstGeom prst="rect">
            <a:avLst/>
          </a:prstGeom>
        </p:spPr>
      </p:pic>
      <p:sp>
        <p:nvSpPr>
          <p:cNvPr id="9" name="TextBox 8"/>
          <p:cNvSpPr txBox="1"/>
          <p:nvPr userDrawn="1"/>
        </p:nvSpPr>
        <p:spPr>
          <a:xfrm>
            <a:off x="539751" y="6628998"/>
            <a:ext cx="4143763" cy="92333"/>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defRPr sz="800">
                <a:solidFill>
                  <a:srgbClr val="999999"/>
                </a:solidFill>
                <a:latin typeface="Arial Narrow" pitchFamily="-84" charset="0"/>
                <a:ea typeface="MS PGothic" pitchFamily="34" charset="-128"/>
              </a:defRPr>
            </a:lvl1pPr>
          </a:lstStyle>
          <a:p>
            <a:pPr defTabSz="457189" fontAlgn="base">
              <a:spcBef>
                <a:spcPct val="0"/>
              </a:spcBef>
              <a:spcAft>
                <a:spcPct val="0"/>
              </a:spcAft>
            </a:pPr>
            <a:r>
              <a:rPr lang="en-US" sz="600" kern="400" dirty="0">
                <a:solidFill>
                  <a:prstClr val="white">
                    <a:lumMod val="65000"/>
                  </a:prstClr>
                </a:solidFill>
                <a:cs typeface="Arial" charset="0"/>
              </a:rPr>
              <a:t>Confidential, unpublished property of Cigna. Do not duplicate or distribute. Use and distribution limited solely to authorized personnel. © 2018 Cigna</a:t>
            </a:r>
          </a:p>
        </p:txBody>
      </p:sp>
      <p:sp>
        <p:nvSpPr>
          <p:cNvPr id="10" name="TextBox 9"/>
          <p:cNvSpPr txBox="1"/>
          <p:nvPr userDrawn="1"/>
        </p:nvSpPr>
        <p:spPr>
          <a:xfrm>
            <a:off x="8910794" y="6599687"/>
            <a:ext cx="100990" cy="12311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defRPr sz="800">
                <a:solidFill>
                  <a:srgbClr val="999999"/>
                </a:solidFill>
                <a:latin typeface="Arial Narrow" pitchFamily="-84" charset="0"/>
                <a:ea typeface="MS PGothic" pitchFamily="34" charset="-128"/>
              </a:defRPr>
            </a:lvl1pPr>
          </a:lstStyle>
          <a:p>
            <a:pPr algn="r" defTabSz="457189" fontAlgn="base">
              <a:spcBef>
                <a:spcPct val="0"/>
              </a:spcBef>
              <a:spcAft>
                <a:spcPct val="0"/>
              </a:spcAft>
            </a:pPr>
            <a:fld id="{C723D8CB-B19D-4A11-A1DD-27332DFA58EC}" type="slidenum">
              <a:rPr lang="en-US" sz="800" smtClean="0">
                <a:solidFill>
                  <a:prstClr val="white">
                    <a:lumMod val="65000"/>
                  </a:prstClr>
                </a:solidFill>
                <a:cs typeface="Arial" charset="0"/>
              </a:rPr>
              <a:pPr algn="r" defTabSz="457189" fontAlgn="base">
                <a:spcBef>
                  <a:spcPct val="0"/>
                </a:spcBef>
                <a:spcAft>
                  <a:spcPct val="0"/>
                </a:spcAft>
              </a:pPr>
              <a:t>‹#›</a:t>
            </a:fld>
            <a:endParaRPr lang="en-US" sz="600" dirty="0">
              <a:solidFill>
                <a:prstClr val="white">
                  <a:lumMod val="65000"/>
                </a:prstClr>
              </a:solidFill>
              <a:cs typeface="Arial" charset="0"/>
            </a:endParaRPr>
          </a:p>
        </p:txBody>
      </p:sp>
      <p:sp>
        <p:nvSpPr>
          <p:cNvPr id="14" name="Text Placeholder 13"/>
          <p:cNvSpPr>
            <a:spLocks noGrp="1"/>
          </p:cNvSpPr>
          <p:nvPr>
            <p:ph type="body" sz="quarter" idx="10" hasCustomPrompt="1"/>
          </p:nvPr>
        </p:nvSpPr>
        <p:spPr>
          <a:xfrm>
            <a:off x="539750" y="769644"/>
            <a:ext cx="8324851" cy="215444"/>
          </a:xfrm>
        </p:spPr>
        <p:txBody>
          <a:bodyPr wrap="square" lIns="0" tIns="0" rIns="0" bIns="0">
            <a:spAutoFit/>
          </a:bodyPr>
          <a:lstStyle>
            <a:lvl1pPr marL="0" indent="0">
              <a:buNone/>
              <a:defRPr sz="1400" b="1">
                <a:solidFill>
                  <a:schemeClr val="tx1">
                    <a:lumMod val="65000"/>
                    <a:lumOff val="35000"/>
                  </a:schemeClr>
                </a:solidFill>
              </a:defRPr>
            </a:lvl1pPr>
          </a:lstStyle>
          <a:p>
            <a:pPr lvl="0"/>
            <a:r>
              <a:rPr lang="en-US" dirty="0"/>
              <a:t>Click to edit Master text styles </a:t>
            </a:r>
          </a:p>
        </p:txBody>
      </p:sp>
    </p:spTree>
    <p:extLst>
      <p:ext uri="{BB962C8B-B14F-4D97-AF65-F5344CB8AC3E}">
        <p14:creationId xmlns:p14="http://schemas.microsoft.com/office/powerpoint/2010/main" val="4821383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Dark Blue Background_okt2017">
    <p:spTree>
      <p:nvGrpSpPr>
        <p:cNvPr id="1" name=""/>
        <p:cNvGrpSpPr/>
        <p:nvPr/>
      </p:nvGrpSpPr>
      <p:grpSpPr>
        <a:xfrm>
          <a:off x="0" y="0"/>
          <a:ext cx="0" cy="0"/>
          <a:chOff x="0" y="0"/>
          <a:chExt cx="0" cy="0"/>
        </a:xfrm>
      </p:grpSpPr>
      <p:sp>
        <p:nvSpPr>
          <p:cNvPr id="7" name="Rectangle 6"/>
          <p:cNvSpPr/>
          <p:nvPr userDrawn="1"/>
        </p:nvSpPr>
        <p:spPr bwMode="auto">
          <a:xfrm rot="5400000">
            <a:off x="1667668" y="-1694655"/>
            <a:ext cx="5829301" cy="9174163"/>
          </a:xfrm>
          <a:prstGeom prst="rect">
            <a:avLst/>
          </a:prstGeom>
          <a:solidFill>
            <a:srgbClr val="002850"/>
          </a:solidFill>
          <a:ln w="349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defTabSz="457189" fontAlgn="base">
              <a:spcBef>
                <a:spcPct val="0"/>
              </a:spcBef>
              <a:spcAft>
                <a:spcPct val="0"/>
              </a:spcAft>
              <a:defRPr/>
            </a:pPr>
            <a:endParaRPr lang="en-US" sz="2400" dirty="0">
              <a:solidFill>
                <a:srgbClr val="FFFF00"/>
              </a:solidFill>
              <a:ea typeface="ＭＳ Ｐゴシック" pitchFamily="34" charset="-128"/>
            </a:endParaRPr>
          </a:p>
        </p:txBody>
      </p:sp>
      <p:pic>
        <p:nvPicPr>
          <p:cNvPr id="5" name="Picture 4"/>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598570" y="5787817"/>
            <a:ext cx="1502567" cy="833075"/>
          </a:xfrm>
          <a:prstGeom prst="rect">
            <a:avLst/>
          </a:prstGeom>
        </p:spPr>
      </p:pic>
    </p:spTree>
    <p:extLst>
      <p:ext uri="{BB962C8B-B14F-4D97-AF65-F5344CB8AC3E}">
        <p14:creationId xmlns:p14="http://schemas.microsoft.com/office/powerpoint/2010/main" val="897811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40"/>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dirty="0"/>
              <a:t>Click to  Master title style</a:t>
            </a:r>
          </a:p>
        </p:txBody>
      </p:sp>
      <p:sp>
        <p:nvSpPr>
          <p:cNvPr id="1065" name="Rectangle 4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67" name="Rectangle 43"/>
          <p:cNvSpPr>
            <a:spLocks noChangeArrowheads="1"/>
          </p:cNvSpPr>
          <p:nvPr/>
        </p:nvSpPr>
        <p:spPr bwMode="auto">
          <a:xfrm>
            <a:off x="8667141" y="6484732"/>
            <a:ext cx="391134"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r">
              <a:defRPr/>
            </a:pPr>
            <a:fld id="{438F26B8-CA65-4ADC-BB18-8365B143FC80}" type="slidenum">
              <a:rPr lang="en-US" sz="1400">
                <a:effectLst/>
              </a:rPr>
              <a:pPr algn="r">
                <a:defRPr/>
              </a:pPr>
              <a:t>‹#›</a:t>
            </a:fld>
            <a:endParaRPr lang="en-US" sz="1400" dirty="0">
              <a:effectLst/>
            </a:endParaRPr>
          </a:p>
        </p:txBody>
      </p:sp>
      <p:pic>
        <p:nvPicPr>
          <p:cNvPr id="6" name="Picture 5"/>
          <p:cNvPicPr>
            <a:picLocks noChangeAspect="1"/>
          </p:cNvPicPr>
          <p:nvPr userDrawn="1"/>
        </p:nvPicPr>
        <p:blipFill>
          <a:blip r:embed="rId16"/>
          <a:stretch>
            <a:fillRect/>
          </a:stretch>
        </p:blipFill>
        <p:spPr>
          <a:xfrm>
            <a:off x="141056" y="6019800"/>
            <a:ext cx="2068744" cy="701180"/>
          </a:xfrm>
          <a:prstGeom prst="rect">
            <a:avLst/>
          </a:prstGeom>
        </p:spPr>
      </p:pic>
    </p:spTree>
  </p:cSld>
  <p:clrMap bg1="lt1" tx1="dk1" bg2="lt2" tx2="dk2" accent1="accent1" accent2="accent2" accent3="accent3" accent4="accent4" accent5="accent5" accent6="accent6" hlink="hlink" folHlink="folHlink"/>
  <p:sldLayoutIdLst>
    <p:sldLayoutId id="2147483737"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u"/>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effectLst/>
          <a:latin typeface="+mn-lt"/>
        </a:defRPr>
      </a:lvl2pPr>
      <a:lvl3pPr marL="1143000" indent="-228600" algn="l" rtl="0" eaLnBrk="0" fontAlgn="base" hangingPunct="0">
        <a:spcBef>
          <a:spcPct val="20000"/>
        </a:spcBef>
        <a:spcAft>
          <a:spcPct val="0"/>
        </a:spcAft>
        <a:buClr>
          <a:schemeClr val="tx1"/>
        </a:buClr>
        <a:buSzPct val="63000"/>
        <a:buFont typeface="Monotype Sorts" pitchFamily="2" charset="2"/>
        <a:buChar char="F"/>
        <a:defRPr sz="24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latin typeface="+mn-lt"/>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effectLst/>
          <a:latin typeface="+mn-lt"/>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FFFFFF"/>
            </a:outerShdw>
          </a:effectLst>
          <a:latin typeface="+mn-lt"/>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FFFFFF"/>
            </a:outerShdw>
          </a:effectLst>
          <a:latin typeface="+mn-lt"/>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FFFFFF"/>
            </a:outerShdw>
          </a:effectLst>
          <a:latin typeface="+mn-lt"/>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40"/>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dirty="0"/>
              <a:t>Click to  Master title style</a:t>
            </a:r>
          </a:p>
        </p:txBody>
      </p:sp>
      <p:sp>
        <p:nvSpPr>
          <p:cNvPr id="1065" name="Rectangle 4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67" name="Rectangle 43"/>
          <p:cNvSpPr>
            <a:spLocks noChangeArrowheads="1"/>
          </p:cNvSpPr>
          <p:nvPr/>
        </p:nvSpPr>
        <p:spPr bwMode="auto">
          <a:xfrm>
            <a:off x="8667141" y="6484732"/>
            <a:ext cx="391134"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r">
              <a:defRPr/>
            </a:pPr>
            <a:fld id="{438F26B8-CA65-4ADC-BB18-8365B143FC80}" type="slidenum">
              <a:rPr lang="en-US" sz="1400">
                <a:effectLst/>
              </a:rPr>
              <a:pPr algn="r">
                <a:defRPr/>
              </a:pPr>
              <a:t>‹#›</a:t>
            </a:fld>
            <a:endParaRPr lang="en-US" sz="1400" dirty="0">
              <a:effectLst/>
            </a:endParaRPr>
          </a:p>
        </p:txBody>
      </p:sp>
    </p:spTree>
    <p:extLst>
      <p:ext uri="{BB962C8B-B14F-4D97-AF65-F5344CB8AC3E}">
        <p14:creationId xmlns:p14="http://schemas.microsoft.com/office/powerpoint/2010/main" val="1588624740"/>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u"/>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effectLst/>
          <a:latin typeface="+mn-lt"/>
        </a:defRPr>
      </a:lvl2pPr>
      <a:lvl3pPr marL="1143000" indent="-228600" algn="l" rtl="0" eaLnBrk="0" fontAlgn="base" hangingPunct="0">
        <a:spcBef>
          <a:spcPct val="20000"/>
        </a:spcBef>
        <a:spcAft>
          <a:spcPct val="0"/>
        </a:spcAft>
        <a:buClr>
          <a:schemeClr val="tx1"/>
        </a:buClr>
        <a:buSzPct val="63000"/>
        <a:buFont typeface="Monotype Sorts" pitchFamily="2" charset="2"/>
        <a:buChar char="F"/>
        <a:defRPr sz="24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latin typeface="+mn-lt"/>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effectLst/>
          <a:latin typeface="+mn-lt"/>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FFFFFF"/>
            </a:outerShdw>
          </a:effectLst>
          <a:latin typeface="+mn-lt"/>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FFFFFF"/>
            </a:outerShdw>
          </a:effectLst>
          <a:latin typeface="+mn-lt"/>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FFFFFF"/>
            </a:outerShdw>
          </a:effectLst>
          <a:latin typeface="+mn-lt"/>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38912" y="1600200"/>
            <a:ext cx="8229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 16 </a:t>
            </a:r>
            <a:r>
              <a:rPr lang="en-US" altLang="en-US" dirty="0" err="1"/>
              <a:t>pt</a:t>
            </a:r>
            <a:endParaRPr lang="en-US" altLang="en-US" dirty="0"/>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6" name="Slide Number Placeholder 5"/>
          <p:cNvSpPr>
            <a:spLocks noGrp="1"/>
          </p:cNvSpPr>
          <p:nvPr>
            <p:ph type="sldNum" sz="quarter" idx="4"/>
          </p:nvPr>
        </p:nvSpPr>
        <p:spPr bwMode="auto">
          <a:xfrm>
            <a:off x="7010400" y="6605017"/>
            <a:ext cx="2133600" cy="212725"/>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lvl1pPr algn="r">
              <a:defRPr sz="1000">
                <a:solidFill>
                  <a:srgbClr val="999999"/>
                </a:solidFill>
              </a:defRPr>
            </a:lvl1pPr>
          </a:lstStyle>
          <a:p>
            <a:pPr defTabSz="457189"/>
            <a:fld id="{B96EB2AE-DF96-457D-9F43-958D79343F70}" type="slidenum">
              <a:rPr lang="en-US" altLang="en-US" smtClean="0">
                <a:cs typeface="Arial" charset="0"/>
              </a:rPr>
              <a:pPr defTabSz="457189"/>
              <a:t>‹#›</a:t>
            </a:fld>
            <a:endParaRPr lang="en-US" altLang="en-US" dirty="0">
              <a:cs typeface="Arial" charset="0"/>
            </a:endParaRPr>
          </a:p>
        </p:txBody>
      </p:sp>
      <p:sp>
        <p:nvSpPr>
          <p:cNvPr id="1031" name="Rectangle 7"/>
          <p:cNvSpPr>
            <a:spLocks noGrp="1" noChangeArrowheads="1"/>
          </p:cNvSpPr>
          <p:nvPr>
            <p:ph type="ftr" sz="quarter" idx="3"/>
          </p:nvPr>
        </p:nvSpPr>
        <p:spPr bwMode="auto">
          <a:xfrm>
            <a:off x="0" y="6601841"/>
            <a:ext cx="7011988" cy="2286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800">
                <a:solidFill>
                  <a:srgbClr val="999999"/>
                </a:solidFill>
                <a:latin typeface="Arial Narrow" pitchFamily="-84" charset="0"/>
                <a:ea typeface="MS PGothic" pitchFamily="34" charset="-128"/>
              </a:defRPr>
            </a:lvl1pPr>
          </a:lstStyle>
          <a:p>
            <a:pPr defTabSz="457189"/>
            <a:r>
              <a:rPr lang="en-US" altLang="en-US">
                <a:cs typeface="Arial" charset="0"/>
              </a:rPr>
              <a:t>Confidential, unpublished property of Cigna. Do not duplicate or distribute. Use and distribution limited solely to authorized personnel. © 2018 Cigna</a:t>
            </a:r>
            <a:endParaRPr lang="en-US" altLang="en-US" dirty="0">
              <a:cs typeface="Arial" charset="0"/>
            </a:endParaRPr>
          </a:p>
        </p:txBody>
      </p:sp>
      <p:sp>
        <p:nvSpPr>
          <p:cNvPr id="1029" name="Title Placeholder 26"/>
          <p:cNvSpPr>
            <a:spLocks noGrp="1"/>
          </p:cNvSpPr>
          <p:nvPr>
            <p:ph type="title"/>
          </p:nvPr>
        </p:nvSpPr>
        <p:spPr bwMode="auto">
          <a:xfrm>
            <a:off x="438912" y="285243"/>
            <a:ext cx="8229600" cy="64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pic>
        <p:nvPicPr>
          <p:cNvPr id="8" name="Picture 7"/>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6880225" y="5753186"/>
            <a:ext cx="2046288" cy="1134532"/>
          </a:xfrm>
          <a:prstGeom prst="rect">
            <a:avLst/>
          </a:prstGeom>
        </p:spPr>
      </p:pic>
    </p:spTree>
    <p:extLst>
      <p:ext uri="{BB962C8B-B14F-4D97-AF65-F5344CB8AC3E}">
        <p14:creationId xmlns:p14="http://schemas.microsoft.com/office/powerpoint/2010/main" val="2479441323"/>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Lst>
  <p:hf hdr="0" dt="0"/>
  <p:txStyles>
    <p:titleStyle>
      <a:lvl1pPr algn="l" defTabSz="457189" rtl="0" eaLnBrk="1" fontAlgn="base" hangingPunct="1">
        <a:spcBef>
          <a:spcPct val="0"/>
        </a:spcBef>
        <a:spcAft>
          <a:spcPct val="0"/>
        </a:spcAft>
        <a:defRPr sz="2000" b="1" kern="1200">
          <a:solidFill>
            <a:srgbClr val="0065A6"/>
          </a:solidFill>
          <a:latin typeface="Arial"/>
          <a:ea typeface="MS PGothic" pitchFamily="34" charset="-128"/>
          <a:cs typeface="Arial"/>
        </a:defRPr>
      </a:lvl1pPr>
      <a:lvl2pPr algn="l" defTabSz="457189" rtl="0" eaLnBrk="1" fontAlgn="base" hangingPunct="1">
        <a:spcBef>
          <a:spcPct val="0"/>
        </a:spcBef>
        <a:spcAft>
          <a:spcPct val="0"/>
        </a:spcAft>
        <a:defRPr sz="2000" b="1">
          <a:solidFill>
            <a:srgbClr val="595959"/>
          </a:solidFill>
          <a:latin typeface="Arial" charset="0"/>
          <a:ea typeface="MS PGothic" pitchFamily="34" charset="-128"/>
          <a:cs typeface="Arial" pitchFamily="34" charset="0"/>
        </a:defRPr>
      </a:lvl2pPr>
      <a:lvl3pPr algn="l" defTabSz="457189" rtl="0" eaLnBrk="1" fontAlgn="base" hangingPunct="1">
        <a:spcBef>
          <a:spcPct val="0"/>
        </a:spcBef>
        <a:spcAft>
          <a:spcPct val="0"/>
        </a:spcAft>
        <a:defRPr sz="2000" b="1">
          <a:solidFill>
            <a:srgbClr val="595959"/>
          </a:solidFill>
          <a:latin typeface="Arial" charset="0"/>
          <a:ea typeface="MS PGothic" pitchFamily="34" charset="-128"/>
          <a:cs typeface="Arial" pitchFamily="34" charset="0"/>
        </a:defRPr>
      </a:lvl3pPr>
      <a:lvl4pPr algn="l" defTabSz="457189" rtl="0" eaLnBrk="1" fontAlgn="base" hangingPunct="1">
        <a:spcBef>
          <a:spcPct val="0"/>
        </a:spcBef>
        <a:spcAft>
          <a:spcPct val="0"/>
        </a:spcAft>
        <a:defRPr sz="2000" b="1">
          <a:solidFill>
            <a:srgbClr val="595959"/>
          </a:solidFill>
          <a:latin typeface="Arial" charset="0"/>
          <a:ea typeface="MS PGothic" pitchFamily="34" charset="-128"/>
          <a:cs typeface="Arial" pitchFamily="34" charset="0"/>
        </a:defRPr>
      </a:lvl4pPr>
      <a:lvl5pPr algn="l" defTabSz="457189" rtl="0" eaLnBrk="1" fontAlgn="base" hangingPunct="1">
        <a:spcBef>
          <a:spcPct val="0"/>
        </a:spcBef>
        <a:spcAft>
          <a:spcPct val="0"/>
        </a:spcAft>
        <a:defRPr sz="2000" b="1">
          <a:solidFill>
            <a:srgbClr val="595959"/>
          </a:solidFill>
          <a:latin typeface="Arial" charset="0"/>
          <a:ea typeface="MS PGothic" pitchFamily="34" charset="-128"/>
          <a:cs typeface="Arial" pitchFamily="34" charset="0"/>
        </a:defRPr>
      </a:lvl5pPr>
      <a:lvl6pPr marL="457189" algn="l" defTabSz="457189" rtl="0" eaLnBrk="1" fontAlgn="base" hangingPunct="1">
        <a:spcBef>
          <a:spcPct val="0"/>
        </a:spcBef>
        <a:spcAft>
          <a:spcPct val="0"/>
        </a:spcAft>
        <a:defRPr sz="2400">
          <a:solidFill>
            <a:srgbClr val="4F56AB"/>
          </a:solidFill>
          <a:latin typeface="Arial" charset="0"/>
          <a:ea typeface="ＭＳ Ｐゴシック" charset="-128"/>
        </a:defRPr>
      </a:lvl6pPr>
      <a:lvl7pPr marL="914378" algn="l" defTabSz="457189" rtl="0" eaLnBrk="1" fontAlgn="base" hangingPunct="1">
        <a:spcBef>
          <a:spcPct val="0"/>
        </a:spcBef>
        <a:spcAft>
          <a:spcPct val="0"/>
        </a:spcAft>
        <a:defRPr sz="2400">
          <a:solidFill>
            <a:srgbClr val="4F56AB"/>
          </a:solidFill>
          <a:latin typeface="Arial" charset="0"/>
          <a:ea typeface="ＭＳ Ｐゴシック" charset="-128"/>
        </a:defRPr>
      </a:lvl7pPr>
      <a:lvl8pPr marL="1371566" algn="l" defTabSz="457189" rtl="0" eaLnBrk="1" fontAlgn="base" hangingPunct="1">
        <a:spcBef>
          <a:spcPct val="0"/>
        </a:spcBef>
        <a:spcAft>
          <a:spcPct val="0"/>
        </a:spcAft>
        <a:defRPr sz="2400">
          <a:solidFill>
            <a:srgbClr val="4F56AB"/>
          </a:solidFill>
          <a:latin typeface="Arial" charset="0"/>
          <a:ea typeface="ＭＳ Ｐゴシック" charset="-128"/>
        </a:defRPr>
      </a:lvl8pPr>
      <a:lvl9pPr marL="1828754" algn="l" defTabSz="457189" rtl="0" eaLnBrk="1" fontAlgn="base" hangingPunct="1">
        <a:spcBef>
          <a:spcPct val="0"/>
        </a:spcBef>
        <a:spcAft>
          <a:spcPct val="0"/>
        </a:spcAft>
        <a:defRPr sz="2400">
          <a:solidFill>
            <a:srgbClr val="4F56AB"/>
          </a:solidFill>
          <a:latin typeface="Arial" charset="0"/>
          <a:ea typeface="ＭＳ Ｐゴシック" charset="-128"/>
        </a:defRPr>
      </a:lvl9pPr>
    </p:titleStyle>
    <p:bodyStyle>
      <a:lvl1pPr marL="230183" indent="-230183" algn="l" defTabSz="457189" rtl="0" eaLnBrk="1" fontAlgn="base" hangingPunct="1">
        <a:spcBef>
          <a:spcPct val="20000"/>
        </a:spcBef>
        <a:spcAft>
          <a:spcPct val="0"/>
        </a:spcAft>
        <a:buClr>
          <a:schemeClr val="tx1"/>
        </a:buClr>
        <a:buFont typeface="Arial" charset="0"/>
        <a:buChar char="•"/>
        <a:defRPr sz="1600" kern="1200">
          <a:solidFill>
            <a:schemeClr val="tx1"/>
          </a:solidFill>
          <a:latin typeface="Arial"/>
          <a:ea typeface="MS PGothic" pitchFamily="34" charset="-128"/>
          <a:cs typeface="Arial"/>
        </a:defRPr>
      </a:lvl1pPr>
      <a:lvl2pPr marL="454014" indent="-223832" algn="l" defTabSz="457189" rtl="0" eaLnBrk="1" fontAlgn="base" hangingPunct="1">
        <a:spcBef>
          <a:spcPct val="20000"/>
        </a:spcBef>
        <a:spcAft>
          <a:spcPct val="0"/>
        </a:spcAft>
        <a:buClr>
          <a:schemeClr val="tx1"/>
        </a:buClr>
        <a:buFont typeface="Arial" charset="0"/>
        <a:buChar char="–"/>
        <a:defRPr sz="1600" kern="1200">
          <a:solidFill>
            <a:schemeClr val="tx1"/>
          </a:solidFill>
          <a:latin typeface="Arial"/>
          <a:ea typeface="MS PGothic" pitchFamily="34" charset="-128"/>
          <a:cs typeface="Arial"/>
        </a:defRPr>
      </a:lvl2pPr>
      <a:lvl3pPr marL="684196" indent="-230183" algn="l" defTabSz="457189" rtl="0" eaLnBrk="1" fontAlgn="base" hangingPunct="1">
        <a:spcBef>
          <a:spcPct val="20000"/>
        </a:spcBef>
        <a:spcAft>
          <a:spcPct val="0"/>
        </a:spcAft>
        <a:buClr>
          <a:schemeClr val="tx1"/>
        </a:buClr>
        <a:buFont typeface="Arial" charset="0"/>
        <a:buChar char="–"/>
        <a:defRPr sz="1600" kern="1200">
          <a:solidFill>
            <a:schemeClr val="tx1"/>
          </a:solidFill>
          <a:latin typeface="Arial"/>
          <a:ea typeface="MS PGothic" pitchFamily="34" charset="-128"/>
          <a:cs typeface="Arial"/>
        </a:defRPr>
      </a:lvl3pPr>
      <a:lvl4pPr marL="915965" indent="-231770" algn="l" defTabSz="457189" rtl="0" eaLnBrk="1" fontAlgn="base" hangingPunct="1">
        <a:spcBef>
          <a:spcPct val="20000"/>
        </a:spcBef>
        <a:spcAft>
          <a:spcPct val="0"/>
        </a:spcAft>
        <a:buClr>
          <a:schemeClr val="tx1"/>
        </a:buClr>
        <a:buFont typeface="Arial" charset="0"/>
        <a:buChar char="–"/>
        <a:defRPr sz="1600" kern="1200">
          <a:solidFill>
            <a:schemeClr val="tx1"/>
          </a:solidFill>
          <a:latin typeface="Arial"/>
          <a:ea typeface="MS PGothic" pitchFamily="34" charset="-128"/>
          <a:cs typeface="Arial"/>
        </a:defRPr>
      </a:lvl4pPr>
      <a:lvl5pPr marL="1146146" indent="-230183" algn="l" defTabSz="457189" rtl="0" eaLnBrk="1" fontAlgn="base" hangingPunct="1">
        <a:spcBef>
          <a:spcPct val="20000"/>
        </a:spcBef>
        <a:spcAft>
          <a:spcPct val="0"/>
        </a:spcAft>
        <a:buClr>
          <a:schemeClr val="tx1"/>
        </a:buClr>
        <a:buFont typeface="Arial" charset="0"/>
        <a:buChar char="–"/>
        <a:defRPr sz="1600" kern="1200">
          <a:solidFill>
            <a:schemeClr val="tx1"/>
          </a:solidFill>
          <a:latin typeface="Arial"/>
          <a:ea typeface="MS PGothic" pitchFamily="34" charset="-128"/>
          <a:cs typeface="Arial"/>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arget="../media/image5.jpeg" Type="http://schemas.openxmlformats.org/officeDocument/2006/relationships/image"/><Relationship Id="rId2" Target="../notesSlides/notesSlide16.xml" Type="http://schemas.openxmlformats.org/officeDocument/2006/relationships/notesSlid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2.xml.rels><?xml version="1.0" encoding="UTF-8" standalone="yes" ?><Relationships xmlns="http://schemas.openxmlformats.org/package/2006/relationships"><Relationship Id="rId3" Target="../media/image7.jpeg" Type="http://schemas.openxmlformats.org/officeDocument/2006/relationships/image"/><Relationship Id="rId2" Target="../notesSlides/notesSlide18.xml" Type="http://schemas.openxmlformats.org/officeDocument/2006/relationships/notesSlide"/><Relationship Id="rId1" Target="../slideLayouts/slideLayout31.xml" Type="http://schemas.openxmlformats.org/officeDocument/2006/relationships/slideLayout"/><Relationship Id="rId4" Target="../media/image8.jpeg" Type="http://schemas.openxmlformats.org/officeDocument/2006/relationships/image"/></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31.xml"/><Relationship Id="rId6" Type="http://schemas.openxmlformats.org/officeDocument/2006/relationships/image" Target="../media/image11.png"/><Relationship Id="rId5" Type="http://schemas.openxmlformats.org/officeDocument/2006/relationships/hyperlink" Target="https://www.securemediaresource.com/Public/general/Video_how_to_claim_online_EN.html" TargetMode="External"/><Relationship Id="rId4" Type="http://schemas.openxmlformats.org/officeDocument/2006/relationships/image" Target="../media/image10.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authorization@cigna.co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aiarc.org/ISOS-Services" TargetMode="External"/><Relationship Id="rId2" Type="http://schemas.openxmlformats.org/officeDocument/2006/relationships/hyperlink" Target="http://aiarc.org/-ISOS-Assistance-Services" TargetMode="External"/><Relationship Id="rId1" Type="http://schemas.openxmlformats.org/officeDocument/2006/relationships/slideLayout" Target="../slideLayouts/slideLayout2.xml"/><Relationship Id="rId4" Type="http://schemas.openxmlformats.org/officeDocument/2006/relationships/hyperlink" Target="https://www.internationalsos.com/" TargetMode="External"/></Relationships>
</file>

<file path=ppt/slides/_rels/slide42.xml.rels><?xml version="1.0" encoding="UTF-8" standalone="yes" ?><Relationships xmlns="http://schemas.openxmlformats.org/package/2006/relationships"><Relationship Id="rId3" Target="../media/image13.jpeg" Type="http://schemas.openxmlformats.org/officeDocument/2006/relationships/image"/><Relationship Id="rId2" Target="../media/image12.jpeg" Type="http://schemas.openxmlformats.org/officeDocument/2006/relationships/image"/><Relationship Id="rId1" Target="../slideLayouts/slideLayout2.xml" Type="http://schemas.openxmlformats.org/officeDocument/2006/relationships/slideLayout"/><Relationship Id="rId4" Target="../media/image14.png" Type="http://schemas.openxmlformats.org/officeDocument/2006/relationships/image"/></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aiarc.org/-ISOS-Assistance-Services/ISOS-Contacts"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IARC Insurance Plans</a:t>
            </a:r>
          </a:p>
        </p:txBody>
      </p:sp>
      <p:sp>
        <p:nvSpPr>
          <p:cNvPr id="3" name="Subtitle 2"/>
          <p:cNvSpPr>
            <a:spLocks noGrp="1"/>
          </p:cNvSpPr>
          <p:nvPr>
            <p:ph type="subTitle" idx="1"/>
          </p:nvPr>
        </p:nvSpPr>
        <p:spPr/>
        <p:txBody>
          <a:bodyPr/>
          <a:lstStyle/>
          <a:p>
            <a:r>
              <a:rPr lang="en-US" dirty="0"/>
              <a:t>World Vegetable Center</a:t>
            </a:r>
          </a:p>
          <a:p>
            <a:endParaRPr lang="en-US" dirty="0"/>
          </a:p>
          <a:p>
            <a:r>
              <a:rPr lang="en-US" dirty="0"/>
              <a:t>14 June 2018</a:t>
            </a:r>
          </a:p>
        </p:txBody>
      </p:sp>
    </p:spTree>
    <p:extLst>
      <p:ext uri="{BB962C8B-B14F-4D97-AF65-F5344CB8AC3E}">
        <p14:creationId xmlns:p14="http://schemas.microsoft.com/office/powerpoint/2010/main" val="3002481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Definitions</a:t>
            </a:r>
            <a:br>
              <a:rPr lang="en-US" dirty="0"/>
            </a:br>
            <a:r>
              <a:rPr lang="en-US" dirty="0"/>
              <a:t>Annual Deductible</a:t>
            </a:r>
          </a:p>
        </p:txBody>
      </p:sp>
      <p:sp>
        <p:nvSpPr>
          <p:cNvPr id="3" name="Content Placeholder 2"/>
          <p:cNvSpPr>
            <a:spLocks noGrp="1"/>
          </p:cNvSpPr>
          <p:nvPr>
            <p:ph idx="1"/>
          </p:nvPr>
        </p:nvSpPr>
        <p:spPr>
          <a:xfrm>
            <a:off x="685800" y="1828800"/>
            <a:ext cx="7772400" cy="4114800"/>
          </a:xfrm>
        </p:spPr>
        <p:txBody>
          <a:bodyPr/>
          <a:lstStyle/>
          <a:p>
            <a:r>
              <a:rPr lang="en-US" dirty="0"/>
              <a:t>The deductible amount is that portion of a covered medical expense that the participant must pay </a:t>
            </a:r>
            <a:r>
              <a:rPr lang="en-US" u="sng" dirty="0"/>
              <a:t>before</a:t>
            </a:r>
            <a:r>
              <a:rPr lang="en-US" dirty="0"/>
              <a:t> the co-insurance is applied</a:t>
            </a:r>
            <a:r>
              <a:rPr lang="en-US" sz="2800" dirty="0"/>
              <a:t>. </a:t>
            </a:r>
          </a:p>
          <a:p>
            <a:pPr lvl="1"/>
            <a:r>
              <a:rPr lang="en-US" dirty="0"/>
              <a:t>For example, if a covered expense of $500 is submitted for payment to the Plan with a $200 deductible, the participant must pay the first $200 of covered expenses prior to the Plan paying for any expenses. The deductible must be met by the participant once each calendar year.</a:t>
            </a:r>
          </a:p>
        </p:txBody>
      </p:sp>
    </p:spTree>
    <p:extLst>
      <p:ext uri="{BB962C8B-B14F-4D97-AF65-F5344CB8AC3E}">
        <p14:creationId xmlns:p14="http://schemas.microsoft.com/office/powerpoint/2010/main" val="1487084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Definitions</a:t>
            </a:r>
            <a:br>
              <a:rPr lang="en-US" dirty="0"/>
            </a:br>
            <a:r>
              <a:rPr lang="en-US" dirty="0"/>
              <a:t>Co-Insurance (Cost Share)</a:t>
            </a:r>
          </a:p>
        </p:txBody>
      </p:sp>
      <p:sp>
        <p:nvSpPr>
          <p:cNvPr id="3" name="Content Placeholder 2"/>
          <p:cNvSpPr>
            <a:spLocks noGrp="1"/>
          </p:cNvSpPr>
          <p:nvPr>
            <p:ph idx="1"/>
          </p:nvPr>
        </p:nvSpPr>
        <p:spPr/>
        <p:txBody>
          <a:bodyPr/>
          <a:lstStyle/>
          <a:p>
            <a:r>
              <a:rPr lang="en-US" dirty="0"/>
              <a:t>The co-insurance describes the cost sharing arrangement between the participant and the Plan. The Plan’s percentage of payment represents the benefit amount that the Plan pays </a:t>
            </a:r>
            <a:r>
              <a:rPr lang="en-US" u="sng" dirty="0"/>
              <a:t>after</a:t>
            </a:r>
            <a:r>
              <a:rPr lang="en-US" dirty="0"/>
              <a:t> the deductible has been met. </a:t>
            </a:r>
          </a:p>
          <a:p>
            <a:pPr lvl="1"/>
            <a:r>
              <a:rPr lang="en-US" dirty="0"/>
              <a:t>For example, after the deductible has been met, the Plan would pay 90% of the charges and the participant (an employee of a Center) would pay 10% of the charges.</a:t>
            </a:r>
          </a:p>
        </p:txBody>
      </p:sp>
    </p:spTree>
    <p:extLst>
      <p:ext uri="{BB962C8B-B14F-4D97-AF65-F5344CB8AC3E}">
        <p14:creationId xmlns:p14="http://schemas.microsoft.com/office/powerpoint/2010/main" val="2057892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Definitions</a:t>
            </a:r>
            <a:br>
              <a:rPr lang="en-US" dirty="0"/>
            </a:br>
            <a:r>
              <a:rPr lang="en-US" dirty="0"/>
              <a:t>Out-of-Pocket (OOP) Limit </a:t>
            </a:r>
          </a:p>
        </p:txBody>
      </p:sp>
      <p:sp>
        <p:nvSpPr>
          <p:cNvPr id="3" name="Content Placeholder 2"/>
          <p:cNvSpPr>
            <a:spLocks noGrp="1"/>
          </p:cNvSpPr>
          <p:nvPr>
            <p:ph idx="1"/>
          </p:nvPr>
        </p:nvSpPr>
        <p:spPr/>
        <p:txBody>
          <a:bodyPr/>
          <a:lstStyle/>
          <a:p>
            <a:r>
              <a:rPr lang="en-US" dirty="0"/>
              <a:t>The Plan limits how much is paid by the participant in out-of-pocket (OOP) costs after the deductible is met in any calendar year. </a:t>
            </a:r>
          </a:p>
          <a:p>
            <a:r>
              <a:rPr lang="en-US" u="sng" dirty="0"/>
              <a:t>After the OOP Limit is reached</a:t>
            </a:r>
            <a:r>
              <a:rPr lang="en-US" dirty="0"/>
              <a:t>, the Plan pays 100% of covered expenses for the remainder of that calendar year.</a:t>
            </a:r>
          </a:p>
        </p:txBody>
      </p:sp>
    </p:spTree>
    <p:extLst>
      <p:ext uri="{BB962C8B-B14F-4D97-AF65-F5344CB8AC3E}">
        <p14:creationId xmlns:p14="http://schemas.microsoft.com/office/powerpoint/2010/main" val="934541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Definitions</a:t>
            </a:r>
            <a:br>
              <a:rPr lang="en-US" dirty="0"/>
            </a:br>
            <a:r>
              <a:rPr lang="en-US" dirty="0"/>
              <a:t>In-Network Provider</a:t>
            </a:r>
            <a:br>
              <a:rPr lang="en-US" dirty="0"/>
            </a:br>
            <a:endParaRPr lang="en-US" dirty="0"/>
          </a:p>
        </p:txBody>
      </p:sp>
      <p:sp>
        <p:nvSpPr>
          <p:cNvPr id="3" name="Content Placeholder 2"/>
          <p:cNvSpPr>
            <a:spLocks noGrp="1"/>
          </p:cNvSpPr>
          <p:nvPr>
            <p:ph idx="1"/>
          </p:nvPr>
        </p:nvSpPr>
        <p:spPr>
          <a:xfrm>
            <a:off x="685800" y="1524000"/>
            <a:ext cx="7772400" cy="4114800"/>
          </a:xfrm>
        </p:spPr>
        <p:txBody>
          <a:bodyPr/>
          <a:lstStyle/>
          <a:p>
            <a:r>
              <a:rPr lang="en-US" sz="2800" dirty="0"/>
              <a:t>Refers to the health care professionals and facilities that the insurance company has contracted with to deliver services at a negotiated rate (discount) </a:t>
            </a:r>
          </a:p>
          <a:p>
            <a:pPr lvl="1"/>
            <a:r>
              <a:rPr lang="en-US" sz="2400" dirty="0"/>
              <a:t>A provider that hasn’t contracted with the insurance company is called an “out-of-network provider.</a:t>
            </a:r>
          </a:p>
          <a:p>
            <a:r>
              <a:rPr lang="en-US" sz="2800" dirty="0"/>
              <a:t>Insured individuals usually pay less when using an in-network provider because these professionals and facilities provide services at lower cost to the insurance companies with which they have contracts with.</a:t>
            </a:r>
          </a:p>
          <a:p>
            <a:endParaRPr lang="en-US" dirty="0"/>
          </a:p>
        </p:txBody>
      </p:sp>
    </p:spTree>
    <p:extLst>
      <p:ext uri="{BB962C8B-B14F-4D97-AF65-F5344CB8AC3E}">
        <p14:creationId xmlns:p14="http://schemas.microsoft.com/office/powerpoint/2010/main" val="3909378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Medical – International Plan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39196569"/>
              </p:ext>
            </p:extLst>
          </p:nvPr>
        </p:nvGraphicFramePr>
        <p:xfrm>
          <a:off x="609600" y="1676400"/>
          <a:ext cx="7848600" cy="4086225"/>
        </p:xfrm>
        <a:graphic>
          <a:graphicData uri="http://schemas.openxmlformats.org/drawingml/2006/table">
            <a:tbl>
              <a:tblPr firstRow="1" firstCol="1" bandRow="1">
                <a:tableStyleId>{5C22544A-7EE6-4342-B048-85BDC9FD1C3A}</a:tableStyleId>
              </a:tblPr>
              <a:tblGrid>
                <a:gridCol w="2884332">
                  <a:extLst>
                    <a:ext uri="{9D8B030D-6E8A-4147-A177-3AD203B41FA5}">
                      <a16:colId xmlns:a16="http://schemas.microsoft.com/office/drawing/2014/main" val="20000"/>
                    </a:ext>
                  </a:extLst>
                </a:gridCol>
                <a:gridCol w="1654756">
                  <a:extLst>
                    <a:ext uri="{9D8B030D-6E8A-4147-A177-3AD203B41FA5}">
                      <a16:colId xmlns:a16="http://schemas.microsoft.com/office/drawing/2014/main" val="20001"/>
                    </a:ext>
                  </a:extLst>
                </a:gridCol>
                <a:gridCol w="1654756">
                  <a:extLst>
                    <a:ext uri="{9D8B030D-6E8A-4147-A177-3AD203B41FA5}">
                      <a16:colId xmlns:a16="http://schemas.microsoft.com/office/drawing/2014/main" val="20002"/>
                    </a:ext>
                  </a:extLst>
                </a:gridCol>
                <a:gridCol w="1654756">
                  <a:extLst>
                    <a:ext uri="{9D8B030D-6E8A-4147-A177-3AD203B41FA5}">
                      <a16:colId xmlns:a16="http://schemas.microsoft.com/office/drawing/2014/main" val="20003"/>
                    </a:ext>
                  </a:extLst>
                </a:gridCol>
              </a:tblGrid>
              <a:tr h="544830">
                <a:tc>
                  <a:txBody>
                    <a:bodyPr/>
                    <a:lstStyle/>
                    <a:p>
                      <a:pPr marL="0" marR="0">
                        <a:spcBef>
                          <a:spcPts val="0"/>
                        </a:spcBef>
                        <a:spcAft>
                          <a:spcPts val="0"/>
                        </a:spcAft>
                      </a:pPr>
                      <a:r>
                        <a:rPr lang="en-US" sz="1600" dirty="0">
                          <a:effectLst/>
                        </a:rPr>
                        <a:t>Medical Care</a:t>
                      </a:r>
                      <a:endParaRPr lang="en-US" sz="1600" dirty="0">
                        <a:effectLst/>
                        <a:latin typeface="Times New Roman"/>
                        <a:ea typeface="Calibri"/>
                        <a:cs typeface="Times New Roman"/>
                      </a:endParaRPr>
                    </a:p>
                  </a:txBody>
                  <a:tcPr marL="68580" marR="68580" marT="0" marB="0" anchor="b"/>
                </a:tc>
                <a:tc>
                  <a:txBody>
                    <a:bodyPr/>
                    <a:lstStyle/>
                    <a:p>
                      <a:pPr marL="0" marR="0" algn="ctr">
                        <a:spcBef>
                          <a:spcPts val="0"/>
                        </a:spcBef>
                        <a:spcAft>
                          <a:spcPts val="0"/>
                        </a:spcAft>
                      </a:pPr>
                      <a:r>
                        <a:rPr lang="en-US" sz="1600" dirty="0">
                          <a:effectLst/>
                        </a:rPr>
                        <a:t>Care Received</a:t>
                      </a:r>
                      <a:br>
                        <a:rPr lang="en-US" sz="1600" dirty="0">
                          <a:effectLst/>
                        </a:rPr>
                      </a:br>
                      <a:r>
                        <a:rPr lang="en-US" sz="1600" dirty="0">
                          <a:effectLst/>
                        </a:rPr>
                        <a:t>Outside U.S.</a:t>
                      </a:r>
                      <a:endParaRPr lang="en-US" sz="1600" dirty="0">
                        <a:effectLst/>
                        <a:latin typeface="Times New Roman"/>
                        <a:ea typeface="Calibri"/>
                        <a:cs typeface="Times New Roman"/>
                      </a:endParaRPr>
                    </a:p>
                  </a:txBody>
                  <a:tcPr marL="68580" marR="68580" marT="0" marB="0" anchor="ctr"/>
                </a:tc>
                <a:tc gridSpan="2">
                  <a:txBody>
                    <a:bodyPr/>
                    <a:lstStyle/>
                    <a:p>
                      <a:pPr marL="0" marR="0" algn="ctr">
                        <a:spcBef>
                          <a:spcPts val="0"/>
                        </a:spcBef>
                        <a:spcAft>
                          <a:spcPts val="0"/>
                        </a:spcAft>
                      </a:pPr>
                      <a:br>
                        <a:rPr lang="en-US" sz="1600" dirty="0">
                          <a:effectLst/>
                        </a:rPr>
                      </a:br>
                      <a:r>
                        <a:rPr lang="en-US" sz="1600" dirty="0">
                          <a:effectLst/>
                        </a:rPr>
                        <a:t>Care Received in U.S.</a:t>
                      </a:r>
                      <a:endParaRPr lang="en-US" sz="1600" dirty="0">
                        <a:effectLst/>
                        <a:latin typeface="Times New Roman"/>
                        <a:ea typeface="Calibri"/>
                        <a:cs typeface="Times New Roman"/>
                      </a:endParaRPr>
                    </a:p>
                  </a:txBody>
                  <a:tcPr marL="68580" marR="68580" marT="0" marB="0" anchor="ctr"/>
                </a:tc>
                <a:tc hMerge="1">
                  <a:txBody>
                    <a:bodyPr/>
                    <a:lstStyle/>
                    <a:p>
                      <a:endParaRPr lang="en-US"/>
                    </a:p>
                  </a:txBody>
                  <a:tcPr/>
                </a:tc>
                <a:extLst>
                  <a:ext uri="{0D108BD9-81ED-4DB2-BD59-A6C34878D82A}">
                    <a16:rowId xmlns:a16="http://schemas.microsoft.com/office/drawing/2014/main" val="10000"/>
                  </a:ext>
                </a:extLst>
              </a:tr>
              <a:tr h="817245">
                <a:tc>
                  <a:txBody>
                    <a:bodyPr/>
                    <a:lstStyle/>
                    <a:p>
                      <a:pPr marL="0" marR="0">
                        <a:spcBef>
                          <a:spcPts val="0"/>
                        </a:spcBef>
                        <a:spcAft>
                          <a:spcPts val="0"/>
                        </a:spcAft>
                      </a:pPr>
                      <a:r>
                        <a:rPr lang="en-US" sz="1600" dirty="0">
                          <a:effectLst/>
                        </a:rPr>
                        <a:t>International Plan</a:t>
                      </a:r>
                    </a:p>
                    <a:p>
                      <a:pPr marL="0" marR="0">
                        <a:spcBef>
                          <a:spcPts val="0"/>
                        </a:spcBef>
                        <a:spcAft>
                          <a:spcPts val="0"/>
                        </a:spcAft>
                      </a:pPr>
                      <a:r>
                        <a:rPr lang="en-US" sz="1600" dirty="0">
                          <a:effectLst/>
                        </a:rPr>
                        <a:t>(paying non-U.S. premium rates)</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pPr>
                      <a:r>
                        <a:rPr lang="en-US" sz="1600" dirty="0">
                          <a:effectLst/>
                        </a:rPr>
                        <a:t>Any Provider</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pPr>
                      <a:r>
                        <a:rPr lang="en-US" sz="1600" dirty="0">
                          <a:effectLst/>
                        </a:rPr>
                        <a:t>CIGNA OAP</a:t>
                      </a:r>
                    </a:p>
                    <a:p>
                      <a:pPr marL="0" marR="0" algn="ctr">
                        <a:spcBef>
                          <a:spcPts val="0"/>
                        </a:spcBef>
                        <a:spcAft>
                          <a:spcPts val="0"/>
                        </a:spcAft>
                      </a:pPr>
                      <a:r>
                        <a:rPr lang="en-US" sz="1600" dirty="0">
                          <a:effectLst/>
                        </a:rPr>
                        <a:t>In-Network</a:t>
                      </a:r>
                    </a:p>
                    <a:p>
                      <a:pPr marL="0" marR="0" algn="ctr">
                        <a:spcBef>
                          <a:spcPts val="0"/>
                        </a:spcBef>
                        <a:spcAft>
                          <a:spcPts val="0"/>
                        </a:spcAft>
                      </a:pPr>
                      <a:r>
                        <a:rPr lang="en-US" sz="1600" dirty="0">
                          <a:effectLst/>
                          <a:latin typeface="Times New Roman"/>
                          <a:ea typeface="Calibri"/>
                          <a:cs typeface="Times New Roman"/>
                        </a:rPr>
                        <a:t>Provider</a:t>
                      </a:r>
                    </a:p>
                  </a:txBody>
                  <a:tcPr marL="68580" marR="68580" marT="0" marB="0" anchor="ctr"/>
                </a:tc>
                <a:tc>
                  <a:txBody>
                    <a:bodyPr/>
                    <a:lstStyle/>
                    <a:p>
                      <a:pPr marL="0" marR="0" algn="ctr">
                        <a:spcBef>
                          <a:spcPts val="0"/>
                        </a:spcBef>
                        <a:spcAft>
                          <a:spcPts val="0"/>
                        </a:spcAft>
                      </a:pPr>
                      <a:r>
                        <a:rPr lang="en-US" sz="1600" dirty="0">
                          <a:effectLst/>
                        </a:rPr>
                        <a:t>CIGNA </a:t>
                      </a:r>
                    </a:p>
                    <a:p>
                      <a:pPr marL="0" marR="0" algn="ctr">
                        <a:spcBef>
                          <a:spcPts val="0"/>
                        </a:spcBef>
                        <a:spcAft>
                          <a:spcPts val="0"/>
                        </a:spcAft>
                      </a:pPr>
                      <a:r>
                        <a:rPr lang="en-US" sz="1600" dirty="0">
                          <a:effectLst/>
                        </a:rPr>
                        <a:t>Out-of-Network</a:t>
                      </a:r>
                    </a:p>
                    <a:p>
                      <a:pPr marL="0" marR="0" algn="ctr">
                        <a:spcBef>
                          <a:spcPts val="0"/>
                        </a:spcBef>
                        <a:spcAft>
                          <a:spcPts val="0"/>
                        </a:spcAft>
                      </a:pPr>
                      <a:r>
                        <a:rPr lang="en-US" sz="1600" dirty="0">
                          <a:effectLst/>
                        </a:rPr>
                        <a:t>Provider</a:t>
                      </a:r>
                    </a:p>
                  </a:txBody>
                  <a:tcPr marL="68580" marR="68580" marT="0" marB="0" anchor="ctr"/>
                </a:tc>
                <a:extLst>
                  <a:ext uri="{0D108BD9-81ED-4DB2-BD59-A6C34878D82A}">
                    <a16:rowId xmlns:a16="http://schemas.microsoft.com/office/drawing/2014/main" val="10001"/>
                  </a:ext>
                </a:extLst>
              </a:tr>
              <a:tr h="817245">
                <a:tc>
                  <a:txBody>
                    <a:bodyPr/>
                    <a:lstStyle/>
                    <a:p>
                      <a:pPr marL="0" marR="0">
                        <a:spcBef>
                          <a:spcPts val="0"/>
                        </a:spcBef>
                        <a:spcAft>
                          <a:spcPts val="0"/>
                        </a:spcAft>
                        <a:tabLst>
                          <a:tab pos="228600" algn="l"/>
                        </a:tabLst>
                      </a:pPr>
                      <a:r>
                        <a:rPr lang="en-US" sz="1600" dirty="0">
                          <a:effectLst/>
                        </a:rPr>
                        <a:t>Annual Deductible</a:t>
                      </a:r>
                    </a:p>
                    <a:p>
                      <a:pPr marL="0" marR="0">
                        <a:spcBef>
                          <a:spcPts val="0"/>
                        </a:spcBef>
                        <a:spcAft>
                          <a:spcPts val="0"/>
                        </a:spcAft>
                        <a:tabLst>
                          <a:tab pos="228600" algn="l"/>
                        </a:tabLst>
                      </a:pPr>
                      <a:r>
                        <a:rPr lang="en-US" sz="1600" dirty="0">
                          <a:effectLst/>
                        </a:rPr>
                        <a:t>	Per Individual</a:t>
                      </a:r>
                    </a:p>
                    <a:p>
                      <a:pPr marL="0" marR="0">
                        <a:spcBef>
                          <a:spcPts val="0"/>
                        </a:spcBef>
                        <a:spcAft>
                          <a:spcPts val="0"/>
                        </a:spcAft>
                        <a:tabLst>
                          <a:tab pos="228600" algn="l"/>
                        </a:tabLst>
                      </a:pPr>
                      <a:r>
                        <a:rPr lang="en-US" sz="1600" dirty="0">
                          <a:effectLst/>
                        </a:rPr>
                        <a:t>	Family Maximum</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pPr>
                      <a:r>
                        <a:rPr lang="en-US" sz="1600" dirty="0">
                          <a:effectLst/>
                        </a:rPr>
                        <a:t> </a:t>
                      </a:r>
                    </a:p>
                    <a:p>
                      <a:pPr marL="0" marR="0" algn="ctr">
                        <a:spcBef>
                          <a:spcPts val="0"/>
                        </a:spcBef>
                        <a:spcAft>
                          <a:spcPts val="0"/>
                        </a:spcAft>
                        <a:tabLst>
                          <a:tab pos="228600" algn="l"/>
                          <a:tab pos="914400" algn="dec"/>
                        </a:tabLst>
                      </a:pPr>
                      <a:r>
                        <a:rPr lang="en-US" sz="1600" dirty="0">
                          <a:effectLst/>
                        </a:rPr>
                        <a:t>$200</a:t>
                      </a:r>
                    </a:p>
                    <a:p>
                      <a:pPr marL="0" marR="0" algn="ctr">
                        <a:spcBef>
                          <a:spcPts val="0"/>
                        </a:spcBef>
                        <a:spcAft>
                          <a:spcPts val="0"/>
                        </a:spcAft>
                        <a:tabLst>
                          <a:tab pos="228600" algn="l"/>
                          <a:tab pos="914400" algn="dec"/>
                        </a:tabLst>
                      </a:pPr>
                      <a:r>
                        <a:rPr lang="en-US" sz="1600" dirty="0">
                          <a:effectLst/>
                        </a:rPr>
                        <a:t>$400</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pPr>
                      <a:r>
                        <a:rPr lang="en-US" sz="1600" dirty="0">
                          <a:effectLst/>
                        </a:rPr>
                        <a:t> </a:t>
                      </a:r>
                    </a:p>
                    <a:p>
                      <a:pPr marL="0" marR="0" algn="ctr">
                        <a:spcBef>
                          <a:spcPts val="0"/>
                        </a:spcBef>
                        <a:spcAft>
                          <a:spcPts val="0"/>
                        </a:spcAft>
                        <a:tabLst>
                          <a:tab pos="228600" algn="l"/>
                          <a:tab pos="914400" algn="dec"/>
                        </a:tabLst>
                      </a:pPr>
                      <a:r>
                        <a:rPr lang="en-US" sz="1600" dirty="0">
                          <a:effectLst/>
                        </a:rPr>
                        <a:t>$300</a:t>
                      </a:r>
                    </a:p>
                    <a:p>
                      <a:pPr marL="0" marR="0" algn="ctr">
                        <a:spcBef>
                          <a:spcPts val="0"/>
                        </a:spcBef>
                        <a:spcAft>
                          <a:spcPts val="0"/>
                        </a:spcAft>
                        <a:tabLst>
                          <a:tab pos="228600" algn="l"/>
                          <a:tab pos="914400" algn="dec"/>
                        </a:tabLst>
                      </a:pPr>
                      <a:r>
                        <a:rPr lang="en-US" sz="1600" dirty="0">
                          <a:effectLst/>
                        </a:rPr>
                        <a:t>$600</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pPr>
                      <a:r>
                        <a:rPr lang="en-US" sz="1600" dirty="0">
                          <a:effectLst/>
                        </a:rPr>
                        <a:t> </a:t>
                      </a:r>
                    </a:p>
                    <a:p>
                      <a:pPr marL="0" marR="0" algn="ctr">
                        <a:spcBef>
                          <a:spcPts val="0"/>
                        </a:spcBef>
                        <a:spcAft>
                          <a:spcPts val="0"/>
                        </a:spcAft>
                        <a:tabLst>
                          <a:tab pos="228600" algn="l"/>
                          <a:tab pos="914400" algn="dec"/>
                        </a:tabLst>
                      </a:pPr>
                      <a:r>
                        <a:rPr lang="en-US" sz="1600" dirty="0">
                          <a:effectLst/>
                        </a:rPr>
                        <a:t>$500</a:t>
                      </a:r>
                    </a:p>
                    <a:p>
                      <a:pPr marL="0" marR="0" algn="ctr">
                        <a:spcBef>
                          <a:spcPts val="0"/>
                        </a:spcBef>
                        <a:spcAft>
                          <a:spcPts val="0"/>
                        </a:spcAft>
                        <a:tabLst>
                          <a:tab pos="228600" algn="l"/>
                          <a:tab pos="914400" algn="dec"/>
                        </a:tabLst>
                      </a:pPr>
                      <a:r>
                        <a:rPr lang="en-US" sz="1600" dirty="0">
                          <a:effectLst/>
                        </a:rPr>
                        <a:t>$1,000</a:t>
                      </a:r>
                      <a:endParaRPr lang="en-US" sz="1600" dirty="0">
                        <a:effectLst/>
                        <a:latin typeface="Times New Roman"/>
                        <a:ea typeface="Calibri"/>
                        <a:cs typeface="Times New Roman"/>
                      </a:endParaRPr>
                    </a:p>
                  </a:txBody>
                  <a:tcPr marL="68580" marR="68580" marT="0" marB="0" anchor="ctr"/>
                </a:tc>
                <a:extLst>
                  <a:ext uri="{0D108BD9-81ED-4DB2-BD59-A6C34878D82A}">
                    <a16:rowId xmlns:a16="http://schemas.microsoft.com/office/drawing/2014/main" val="10002"/>
                  </a:ext>
                </a:extLst>
              </a:tr>
              <a:tr h="544830">
                <a:tc>
                  <a:txBody>
                    <a:bodyPr/>
                    <a:lstStyle/>
                    <a:p>
                      <a:pPr marL="0" marR="0">
                        <a:spcBef>
                          <a:spcPts val="0"/>
                        </a:spcBef>
                        <a:spcAft>
                          <a:spcPts val="0"/>
                        </a:spcAft>
                      </a:pPr>
                      <a:r>
                        <a:rPr lang="en-US" sz="1600" dirty="0">
                          <a:effectLst/>
                        </a:rPr>
                        <a:t>Hospital Deductible</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pPr>
                      <a:r>
                        <a:rPr lang="en-US" sz="1600" dirty="0">
                          <a:effectLst/>
                        </a:rPr>
                        <a:t>None</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pPr>
                      <a:r>
                        <a:rPr lang="en-US" sz="1600" dirty="0">
                          <a:effectLst/>
                        </a:rPr>
                        <a:t>None</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pPr>
                      <a:r>
                        <a:rPr lang="en-US" sz="1600" dirty="0">
                          <a:effectLst/>
                        </a:rPr>
                        <a:t>$500 per admission</a:t>
                      </a:r>
                      <a:endParaRPr lang="en-US" sz="1600" dirty="0">
                        <a:effectLst/>
                        <a:latin typeface="Times New Roman"/>
                        <a:ea typeface="Calibri"/>
                        <a:cs typeface="Times New Roman"/>
                      </a:endParaRPr>
                    </a:p>
                  </a:txBody>
                  <a:tcPr marL="68580" marR="68580" marT="0" marB="0" anchor="ctr"/>
                </a:tc>
                <a:extLst>
                  <a:ext uri="{0D108BD9-81ED-4DB2-BD59-A6C34878D82A}">
                    <a16:rowId xmlns:a16="http://schemas.microsoft.com/office/drawing/2014/main" val="10003"/>
                  </a:ext>
                </a:extLst>
              </a:tr>
              <a:tr h="272415">
                <a:tc>
                  <a:txBody>
                    <a:bodyPr/>
                    <a:lstStyle/>
                    <a:p>
                      <a:pPr marL="0" marR="0">
                        <a:spcBef>
                          <a:spcPts val="0"/>
                        </a:spcBef>
                        <a:spcAft>
                          <a:spcPts val="0"/>
                        </a:spcAft>
                      </a:pPr>
                      <a:r>
                        <a:rPr lang="en-US" sz="1600" dirty="0">
                          <a:effectLst/>
                        </a:rPr>
                        <a:t>Co-Insurance (Plan Pays)</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tabLst>
                          <a:tab pos="228600" algn="l"/>
                          <a:tab pos="914400" algn="dec"/>
                        </a:tabLst>
                      </a:pPr>
                      <a:r>
                        <a:rPr lang="en-US" sz="1600" dirty="0">
                          <a:effectLst/>
                        </a:rPr>
                        <a:t>90%</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tabLst>
                          <a:tab pos="228600" algn="l"/>
                          <a:tab pos="914400" algn="dec"/>
                        </a:tabLst>
                      </a:pPr>
                      <a:r>
                        <a:rPr lang="en-US" sz="1600" dirty="0">
                          <a:effectLst/>
                        </a:rPr>
                        <a:t>80%</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tabLst>
                          <a:tab pos="228600" algn="l"/>
                          <a:tab pos="914400" algn="dec"/>
                        </a:tabLst>
                      </a:pPr>
                      <a:r>
                        <a:rPr lang="en-US" sz="1600" dirty="0">
                          <a:effectLst/>
                        </a:rPr>
                        <a:t>60%</a:t>
                      </a:r>
                      <a:endParaRPr lang="en-US" sz="1600" dirty="0">
                        <a:effectLst/>
                        <a:latin typeface="Times New Roman"/>
                        <a:ea typeface="Calibri"/>
                        <a:cs typeface="Times New Roman"/>
                      </a:endParaRPr>
                    </a:p>
                  </a:txBody>
                  <a:tcPr marL="68580" marR="68580" marT="0" marB="0" anchor="ctr"/>
                </a:tc>
                <a:extLst>
                  <a:ext uri="{0D108BD9-81ED-4DB2-BD59-A6C34878D82A}">
                    <a16:rowId xmlns:a16="http://schemas.microsoft.com/office/drawing/2014/main" val="10004"/>
                  </a:ext>
                </a:extLst>
              </a:tr>
              <a:tr h="272415">
                <a:tc gridSpan="4">
                  <a:txBody>
                    <a:bodyPr/>
                    <a:lstStyle/>
                    <a:p>
                      <a:pPr marL="0" marR="0">
                        <a:spcBef>
                          <a:spcPts val="0"/>
                        </a:spcBef>
                        <a:spcAft>
                          <a:spcPts val="0"/>
                        </a:spcAft>
                        <a:tabLst>
                          <a:tab pos="228600" algn="l"/>
                        </a:tabLst>
                      </a:pPr>
                      <a:r>
                        <a:rPr lang="en-US" sz="1600" dirty="0">
                          <a:effectLst/>
                        </a:rPr>
                        <a:t>	(Applies to Medical Claims, except Preventive Care)</a:t>
                      </a:r>
                      <a:endParaRPr lang="en-US" sz="1600" dirty="0">
                        <a:effectLst/>
                        <a:latin typeface="Times New Roman"/>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817245">
                <a:tc>
                  <a:txBody>
                    <a:bodyPr/>
                    <a:lstStyle/>
                    <a:p>
                      <a:pPr marL="0" marR="0">
                        <a:spcBef>
                          <a:spcPts val="0"/>
                        </a:spcBef>
                        <a:spcAft>
                          <a:spcPts val="0"/>
                        </a:spcAft>
                        <a:tabLst>
                          <a:tab pos="228600" algn="l"/>
                        </a:tabLst>
                      </a:pPr>
                      <a:r>
                        <a:rPr lang="en-US" sz="1600" dirty="0">
                          <a:effectLst/>
                        </a:rPr>
                        <a:t>Annual Out-of-Pocket Limit</a:t>
                      </a:r>
                    </a:p>
                    <a:p>
                      <a:pPr marL="0" marR="0">
                        <a:spcBef>
                          <a:spcPts val="0"/>
                        </a:spcBef>
                        <a:spcAft>
                          <a:spcPts val="0"/>
                        </a:spcAft>
                        <a:tabLst>
                          <a:tab pos="228600" algn="l"/>
                        </a:tabLst>
                      </a:pPr>
                      <a:r>
                        <a:rPr lang="en-US" sz="1600" dirty="0">
                          <a:effectLst/>
                        </a:rPr>
                        <a:t>	Per Individual</a:t>
                      </a:r>
                    </a:p>
                    <a:p>
                      <a:pPr marL="0" marR="0">
                        <a:spcBef>
                          <a:spcPts val="0"/>
                        </a:spcBef>
                        <a:spcAft>
                          <a:spcPts val="0"/>
                        </a:spcAft>
                        <a:tabLst>
                          <a:tab pos="228600" algn="l"/>
                        </a:tabLst>
                      </a:pPr>
                      <a:r>
                        <a:rPr lang="en-US" sz="1600" dirty="0">
                          <a:effectLst/>
                        </a:rPr>
                        <a:t>	Family Maximum</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tabLst>
                          <a:tab pos="228600" algn="l"/>
                          <a:tab pos="914400" algn="dec"/>
                        </a:tabLst>
                      </a:pPr>
                      <a:r>
                        <a:rPr lang="en-US" sz="1600" dirty="0">
                          <a:effectLst/>
                        </a:rPr>
                        <a:t> </a:t>
                      </a:r>
                    </a:p>
                    <a:p>
                      <a:pPr marL="0" marR="0" algn="ctr">
                        <a:spcBef>
                          <a:spcPts val="0"/>
                        </a:spcBef>
                        <a:spcAft>
                          <a:spcPts val="0"/>
                        </a:spcAft>
                        <a:tabLst>
                          <a:tab pos="228600" algn="l"/>
                          <a:tab pos="914400" algn="dec"/>
                        </a:tabLst>
                      </a:pPr>
                      <a:r>
                        <a:rPr lang="en-US" sz="1600" dirty="0">
                          <a:effectLst/>
                        </a:rPr>
                        <a:t>$1,000</a:t>
                      </a:r>
                    </a:p>
                    <a:p>
                      <a:pPr marL="0" marR="0" algn="ctr">
                        <a:spcBef>
                          <a:spcPts val="0"/>
                        </a:spcBef>
                        <a:spcAft>
                          <a:spcPts val="0"/>
                        </a:spcAft>
                        <a:tabLst>
                          <a:tab pos="228600" algn="l"/>
                          <a:tab pos="914400" algn="dec"/>
                        </a:tabLst>
                      </a:pPr>
                      <a:r>
                        <a:rPr lang="en-US" sz="1600" dirty="0">
                          <a:effectLst/>
                        </a:rPr>
                        <a:t>$2,000</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tabLst>
                          <a:tab pos="228600" algn="l"/>
                          <a:tab pos="914400" algn="dec"/>
                        </a:tabLst>
                      </a:pPr>
                      <a:r>
                        <a:rPr lang="en-US" sz="1600" dirty="0">
                          <a:effectLst/>
                        </a:rPr>
                        <a:t> </a:t>
                      </a:r>
                    </a:p>
                    <a:p>
                      <a:pPr marL="0" marR="0" algn="ctr">
                        <a:spcBef>
                          <a:spcPts val="0"/>
                        </a:spcBef>
                        <a:spcAft>
                          <a:spcPts val="0"/>
                        </a:spcAft>
                        <a:tabLst>
                          <a:tab pos="228600" algn="l"/>
                          <a:tab pos="914400" algn="dec"/>
                        </a:tabLst>
                      </a:pPr>
                      <a:r>
                        <a:rPr lang="en-US" sz="1600" dirty="0">
                          <a:effectLst/>
                        </a:rPr>
                        <a:t>$3,000</a:t>
                      </a:r>
                    </a:p>
                    <a:p>
                      <a:pPr marL="0" marR="0" algn="ctr">
                        <a:spcBef>
                          <a:spcPts val="0"/>
                        </a:spcBef>
                        <a:spcAft>
                          <a:spcPts val="0"/>
                        </a:spcAft>
                        <a:tabLst>
                          <a:tab pos="228600" algn="l"/>
                          <a:tab pos="914400" algn="dec"/>
                        </a:tabLst>
                      </a:pPr>
                      <a:r>
                        <a:rPr lang="en-US" sz="1600" dirty="0">
                          <a:effectLst/>
                        </a:rPr>
                        <a:t>$6,000</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tabLst>
                          <a:tab pos="228600" algn="l"/>
                          <a:tab pos="914400" algn="dec"/>
                        </a:tabLst>
                      </a:pPr>
                      <a:r>
                        <a:rPr lang="en-US" sz="1600" dirty="0">
                          <a:effectLst/>
                        </a:rPr>
                        <a:t> </a:t>
                      </a:r>
                    </a:p>
                    <a:p>
                      <a:pPr marL="0" marR="0" algn="ctr">
                        <a:spcBef>
                          <a:spcPts val="0"/>
                        </a:spcBef>
                        <a:spcAft>
                          <a:spcPts val="0"/>
                        </a:spcAft>
                        <a:tabLst>
                          <a:tab pos="228600" algn="l"/>
                          <a:tab pos="914400" algn="dec"/>
                        </a:tabLst>
                      </a:pPr>
                      <a:r>
                        <a:rPr lang="en-US" sz="1600" dirty="0">
                          <a:effectLst/>
                        </a:rPr>
                        <a:t>$6,000</a:t>
                      </a:r>
                    </a:p>
                    <a:p>
                      <a:pPr marL="0" marR="0" algn="ctr">
                        <a:spcBef>
                          <a:spcPts val="0"/>
                        </a:spcBef>
                        <a:spcAft>
                          <a:spcPts val="0"/>
                        </a:spcAft>
                        <a:tabLst>
                          <a:tab pos="228600" algn="l"/>
                          <a:tab pos="914400" algn="dec"/>
                        </a:tabLst>
                      </a:pPr>
                      <a:r>
                        <a:rPr lang="en-US" sz="1600" dirty="0">
                          <a:effectLst/>
                        </a:rPr>
                        <a:t>$12,000</a:t>
                      </a:r>
                      <a:endParaRPr lang="en-US" sz="1600" dirty="0">
                        <a:effectLst/>
                        <a:latin typeface="Times New Roman"/>
                        <a:ea typeface="Calibri"/>
                        <a:cs typeface="Times New Roman"/>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114203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Medical – U.S. Plan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87868383"/>
              </p:ext>
            </p:extLst>
          </p:nvPr>
        </p:nvGraphicFramePr>
        <p:xfrm>
          <a:off x="609600" y="1676401"/>
          <a:ext cx="7924799" cy="4029404"/>
        </p:xfrm>
        <a:graphic>
          <a:graphicData uri="http://schemas.openxmlformats.org/drawingml/2006/table">
            <a:tbl>
              <a:tblPr firstRow="1" firstCol="1" bandRow="1">
                <a:tableStyleId>{5C22544A-7EE6-4342-B048-85BDC9FD1C3A}</a:tableStyleId>
              </a:tblPr>
              <a:tblGrid>
                <a:gridCol w="2912336">
                  <a:extLst>
                    <a:ext uri="{9D8B030D-6E8A-4147-A177-3AD203B41FA5}">
                      <a16:colId xmlns:a16="http://schemas.microsoft.com/office/drawing/2014/main" val="20000"/>
                    </a:ext>
                  </a:extLst>
                </a:gridCol>
                <a:gridCol w="1670821">
                  <a:extLst>
                    <a:ext uri="{9D8B030D-6E8A-4147-A177-3AD203B41FA5}">
                      <a16:colId xmlns:a16="http://schemas.microsoft.com/office/drawing/2014/main" val="20001"/>
                    </a:ext>
                  </a:extLst>
                </a:gridCol>
                <a:gridCol w="1670821">
                  <a:extLst>
                    <a:ext uri="{9D8B030D-6E8A-4147-A177-3AD203B41FA5}">
                      <a16:colId xmlns:a16="http://schemas.microsoft.com/office/drawing/2014/main" val="20002"/>
                    </a:ext>
                  </a:extLst>
                </a:gridCol>
                <a:gridCol w="1670821">
                  <a:extLst>
                    <a:ext uri="{9D8B030D-6E8A-4147-A177-3AD203B41FA5}">
                      <a16:colId xmlns:a16="http://schemas.microsoft.com/office/drawing/2014/main" val="20003"/>
                    </a:ext>
                  </a:extLst>
                </a:gridCol>
              </a:tblGrid>
              <a:tr h="661994">
                <a:tc>
                  <a:txBody>
                    <a:bodyPr/>
                    <a:lstStyle/>
                    <a:p>
                      <a:pPr marL="0" marR="0">
                        <a:spcBef>
                          <a:spcPts val="0"/>
                        </a:spcBef>
                        <a:spcAft>
                          <a:spcPts val="0"/>
                        </a:spcAft>
                      </a:pPr>
                      <a:r>
                        <a:rPr lang="en-US" sz="1600" dirty="0">
                          <a:effectLst/>
                        </a:rPr>
                        <a:t>Medical Care</a:t>
                      </a:r>
                      <a:endParaRPr lang="en-US" sz="1600" dirty="0">
                        <a:effectLst/>
                        <a:latin typeface="Times New Roman"/>
                        <a:ea typeface="Calibri"/>
                        <a:cs typeface="Times New Roman"/>
                      </a:endParaRPr>
                    </a:p>
                  </a:txBody>
                  <a:tcPr marL="68580" marR="68580" marT="0" marB="0" anchor="b"/>
                </a:tc>
                <a:tc gridSpan="2">
                  <a:txBody>
                    <a:bodyPr/>
                    <a:lstStyle/>
                    <a:p>
                      <a:pPr marL="0" marR="0" algn="ctr">
                        <a:spcBef>
                          <a:spcPts val="0"/>
                        </a:spcBef>
                        <a:spcAft>
                          <a:spcPts val="0"/>
                        </a:spcAft>
                      </a:pPr>
                      <a:br>
                        <a:rPr lang="en-US" sz="1600" dirty="0">
                          <a:effectLst/>
                        </a:rPr>
                      </a:br>
                      <a:r>
                        <a:rPr lang="en-US" sz="1600" dirty="0">
                          <a:effectLst/>
                        </a:rPr>
                        <a:t>Care Received in U.S.</a:t>
                      </a:r>
                      <a:endParaRPr lang="en-US" sz="1600" dirty="0">
                        <a:effectLst/>
                        <a:latin typeface="Times New Roman"/>
                        <a:ea typeface="Calibri"/>
                        <a:cs typeface="Times New Roman"/>
                      </a:endParaRPr>
                    </a:p>
                  </a:txBody>
                  <a:tcPr marL="68580" marR="68580" marT="0" marB="0"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effectLst/>
                        </a:rPr>
                        <a:t>Care Received</a:t>
                      </a:r>
                      <a:br>
                        <a:rPr lang="en-US" sz="1600" dirty="0">
                          <a:effectLst/>
                        </a:rPr>
                      </a:br>
                      <a:r>
                        <a:rPr lang="en-US" sz="1600" dirty="0">
                          <a:effectLst/>
                        </a:rPr>
                        <a:t>Outside U.S.</a:t>
                      </a:r>
                      <a:endParaRPr lang="en-US" sz="1600" dirty="0">
                        <a:effectLst/>
                        <a:latin typeface="+mn-lt"/>
                        <a:ea typeface="Calibri"/>
                        <a:cs typeface="Times New Roman"/>
                      </a:endParaRPr>
                    </a:p>
                  </a:txBody>
                  <a:tcPr marL="68580" marR="68580" marT="0" marB="0" anchor="ctr"/>
                </a:tc>
                <a:extLst>
                  <a:ext uri="{0D108BD9-81ED-4DB2-BD59-A6C34878D82A}">
                    <a16:rowId xmlns:a16="http://schemas.microsoft.com/office/drawing/2014/main" val="10000"/>
                  </a:ext>
                </a:extLst>
              </a:tr>
              <a:tr h="718737">
                <a:tc>
                  <a:txBody>
                    <a:bodyPr/>
                    <a:lstStyle/>
                    <a:p>
                      <a:pPr marL="0" marR="0">
                        <a:spcBef>
                          <a:spcPts val="0"/>
                        </a:spcBef>
                        <a:spcAft>
                          <a:spcPts val="0"/>
                        </a:spcAft>
                      </a:pPr>
                      <a:r>
                        <a:rPr lang="en-US" sz="1600" dirty="0">
                          <a:effectLst/>
                        </a:rPr>
                        <a:t>International Plan</a:t>
                      </a:r>
                    </a:p>
                    <a:p>
                      <a:pPr marL="0" marR="0">
                        <a:spcBef>
                          <a:spcPts val="0"/>
                        </a:spcBef>
                        <a:spcAft>
                          <a:spcPts val="0"/>
                        </a:spcAft>
                      </a:pPr>
                      <a:r>
                        <a:rPr lang="en-US" sz="1600" dirty="0">
                          <a:effectLst/>
                        </a:rPr>
                        <a:t>(paying U.S. premium rates)</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pPr>
                      <a:r>
                        <a:rPr lang="en-US" sz="1600" dirty="0">
                          <a:effectLst/>
                        </a:rPr>
                        <a:t>CIGNA OAP</a:t>
                      </a:r>
                    </a:p>
                    <a:p>
                      <a:pPr marL="0" marR="0" algn="ctr">
                        <a:spcBef>
                          <a:spcPts val="0"/>
                        </a:spcBef>
                        <a:spcAft>
                          <a:spcPts val="0"/>
                        </a:spcAft>
                      </a:pPr>
                      <a:r>
                        <a:rPr lang="en-US" sz="1600" dirty="0">
                          <a:effectLst/>
                        </a:rPr>
                        <a:t>In-Network</a:t>
                      </a:r>
                    </a:p>
                    <a:p>
                      <a:pPr marL="0" marR="0" algn="ctr">
                        <a:spcBef>
                          <a:spcPts val="0"/>
                        </a:spcBef>
                        <a:spcAft>
                          <a:spcPts val="0"/>
                        </a:spcAft>
                      </a:pPr>
                      <a:r>
                        <a:rPr lang="en-US" sz="1600" dirty="0">
                          <a:effectLst/>
                          <a:latin typeface="Times New Roman"/>
                          <a:ea typeface="Calibri"/>
                          <a:cs typeface="Times New Roman"/>
                        </a:rPr>
                        <a:t>Provider</a:t>
                      </a:r>
                    </a:p>
                  </a:txBody>
                  <a:tcPr marL="68580" marR="68580" marT="0" marB="0" anchor="ctr"/>
                </a:tc>
                <a:tc>
                  <a:txBody>
                    <a:bodyPr/>
                    <a:lstStyle/>
                    <a:p>
                      <a:pPr marL="0" marR="0" algn="ctr">
                        <a:spcBef>
                          <a:spcPts val="0"/>
                        </a:spcBef>
                        <a:spcAft>
                          <a:spcPts val="0"/>
                        </a:spcAft>
                      </a:pPr>
                      <a:r>
                        <a:rPr lang="en-US" sz="1600" dirty="0">
                          <a:effectLst/>
                        </a:rPr>
                        <a:t>CIGNA </a:t>
                      </a:r>
                    </a:p>
                    <a:p>
                      <a:pPr marL="0" marR="0" algn="ctr">
                        <a:spcBef>
                          <a:spcPts val="0"/>
                        </a:spcBef>
                        <a:spcAft>
                          <a:spcPts val="0"/>
                        </a:spcAft>
                      </a:pPr>
                      <a:r>
                        <a:rPr lang="en-US" sz="1600" dirty="0">
                          <a:effectLst/>
                        </a:rPr>
                        <a:t>Out-of-Network</a:t>
                      </a:r>
                    </a:p>
                    <a:p>
                      <a:pPr marL="0" marR="0" algn="ctr">
                        <a:spcBef>
                          <a:spcPts val="0"/>
                        </a:spcBef>
                        <a:spcAft>
                          <a:spcPts val="0"/>
                        </a:spcAft>
                      </a:pPr>
                      <a:r>
                        <a:rPr lang="en-US" sz="1600" dirty="0">
                          <a:effectLst/>
                          <a:latin typeface="Times New Roman"/>
                          <a:ea typeface="Calibri"/>
                          <a:cs typeface="Times New Roman"/>
                        </a:rPr>
                        <a:t>Provider</a:t>
                      </a:r>
                    </a:p>
                  </a:txBody>
                  <a:tcPr marL="68580" marR="68580" marT="0" marB="0" anchor="ctr"/>
                </a:tc>
                <a:tc>
                  <a:txBody>
                    <a:bodyPr/>
                    <a:lstStyle/>
                    <a:p>
                      <a:pPr marL="0" marR="0" algn="ctr">
                        <a:spcBef>
                          <a:spcPts val="0"/>
                        </a:spcBef>
                        <a:spcAft>
                          <a:spcPts val="0"/>
                        </a:spcAft>
                      </a:pPr>
                      <a:r>
                        <a:rPr lang="en-US" sz="1600" dirty="0">
                          <a:effectLst/>
                        </a:rPr>
                        <a:t>Any Provider</a:t>
                      </a:r>
                      <a:endParaRPr lang="en-US" sz="1600" dirty="0">
                        <a:effectLst/>
                        <a:latin typeface="+mn-lt"/>
                        <a:ea typeface="Calibri"/>
                        <a:cs typeface="Times New Roman"/>
                      </a:endParaRPr>
                    </a:p>
                  </a:txBody>
                  <a:tcPr marL="68580" marR="68580" marT="0" marB="0" anchor="ctr"/>
                </a:tc>
                <a:extLst>
                  <a:ext uri="{0D108BD9-81ED-4DB2-BD59-A6C34878D82A}">
                    <a16:rowId xmlns:a16="http://schemas.microsoft.com/office/drawing/2014/main" val="10001"/>
                  </a:ext>
                </a:extLst>
              </a:tr>
              <a:tr h="718737">
                <a:tc>
                  <a:txBody>
                    <a:bodyPr/>
                    <a:lstStyle/>
                    <a:p>
                      <a:pPr marL="0" marR="0">
                        <a:spcBef>
                          <a:spcPts val="0"/>
                        </a:spcBef>
                        <a:spcAft>
                          <a:spcPts val="0"/>
                        </a:spcAft>
                        <a:tabLst>
                          <a:tab pos="228600" algn="l"/>
                        </a:tabLst>
                      </a:pPr>
                      <a:r>
                        <a:rPr lang="en-US" sz="1600" dirty="0">
                          <a:effectLst/>
                        </a:rPr>
                        <a:t>Annual Deductible</a:t>
                      </a:r>
                    </a:p>
                    <a:p>
                      <a:pPr marL="0" marR="0">
                        <a:spcBef>
                          <a:spcPts val="0"/>
                        </a:spcBef>
                        <a:spcAft>
                          <a:spcPts val="0"/>
                        </a:spcAft>
                        <a:tabLst>
                          <a:tab pos="228600" algn="l"/>
                        </a:tabLst>
                      </a:pPr>
                      <a:r>
                        <a:rPr lang="en-US" sz="1600" dirty="0">
                          <a:effectLst/>
                        </a:rPr>
                        <a:t>	Per Individual</a:t>
                      </a:r>
                    </a:p>
                    <a:p>
                      <a:pPr marL="0" marR="0">
                        <a:spcBef>
                          <a:spcPts val="0"/>
                        </a:spcBef>
                        <a:spcAft>
                          <a:spcPts val="0"/>
                        </a:spcAft>
                        <a:tabLst>
                          <a:tab pos="228600" algn="l"/>
                        </a:tabLst>
                      </a:pPr>
                      <a:r>
                        <a:rPr lang="en-US" sz="1600" dirty="0">
                          <a:effectLst/>
                        </a:rPr>
                        <a:t>	Family Maximum</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pPr>
                      <a:r>
                        <a:rPr lang="en-US" sz="1600" dirty="0">
                          <a:effectLst/>
                        </a:rPr>
                        <a:t> </a:t>
                      </a:r>
                    </a:p>
                    <a:p>
                      <a:pPr marL="0" marR="0" algn="ctr">
                        <a:spcBef>
                          <a:spcPts val="0"/>
                        </a:spcBef>
                        <a:spcAft>
                          <a:spcPts val="0"/>
                        </a:spcAft>
                        <a:tabLst>
                          <a:tab pos="228600" algn="l"/>
                          <a:tab pos="914400" algn="dec"/>
                        </a:tabLst>
                      </a:pPr>
                      <a:r>
                        <a:rPr lang="en-US" sz="1600" dirty="0">
                          <a:effectLst/>
                        </a:rPr>
                        <a:t>$200</a:t>
                      </a:r>
                    </a:p>
                    <a:p>
                      <a:pPr marL="0" marR="0" algn="ctr">
                        <a:spcBef>
                          <a:spcPts val="0"/>
                        </a:spcBef>
                        <a:spcAft>
                          <a:spcPts val="0"/>
                        </a:spcAft>
                        <a:tabLst>
                          <a:tab pos="228600" algn="l"/>
                          <a:tab pos="914400" algn="dec"/>
                        </a:tabLst>
                      </a:pPr>
                      <a:r>
                        <a:rPr lang="en-US" sz="1600" dirty="0">
                          <a:effectLst/>
                        </a:rPr>
                        <a:t>$400</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pPr>
                      <a:r>
                        <a:rPr lang="en-US" sz="1600" dirty="0">
                          <a:effectLst/>
                        </a:rPr>
                        <a:t> </a:t>
                      </a:r>
                    </a:p>
                    <a:p>
                      <a:pPr marL="0" marR="0" algn="ctr">
                        <a:spcBef>
                          <a:spcPts val="0"/>
                        </a:spcBef>
                        <a:spcAft>
                          <a:spcPts val="0"/>
                        </a:spcAft>
                        <a:tabLst>
                          <a:tab pos="228600" algn="l"/>
                          <a:tab pos="914400" algn="dec"/>
                        </a:tabLst>
                      </a:pPr>
                      <a:r>
                        <a:rPr lang="en-US" sz="1600" dirty="0">
                          <a:effectLst/>
                        </a:rPr>
                        <a:t>$400</a:t>
                      </a:r>
                    </a:p>
                    <a:p>
                      <a:pPr marL="0" marR="0" algn="ctr">
                        <a:spcBef>
                          <a:spcPts val="0"/>
                        </a:spcBef>
                        <a:spcAft>
                          <a:spcPts val="0"/>
                        </a:spcAft>
                        <a:tabLst>
                          <a:tab pos="228600" algn="l"/>
                          <a:tab pos="914400" algn="dec"/>
                        </a:tabLst>
                      </a:pPr>
                      <a:r>
                        <a:rPr lang="en-US" sz="1600" dirty="0">
                          <a:effectLst/>
                        </a:rPr>
                        <a:t>$800</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tabLst>
                          <a:tab pos="228600" algn="l"/>
                          <a:tab pos="914400" algn="dec"/>
                        </a:tabLst>
                      </a:pPr>
                      <a:endParaRPr lang="en-US" sz="1600" dirty="0">
                        <a:effectLst/>
                      </a:endParaRPr>
                    </a:p>
                    <a:p>
                      <a:pPr marL="0" marR="0" algn="ctr">
                        <a:spcBef>
                          <a:spcPts val="0"/>
                        </a:spcBef>
                        <a:spcAft>
                          <a:spcPts val="0"/>
                        </a:spcAft>
                        <a:tabLst>
                          <a:tab pos="228600" algn="l"/>
                          <a:tab pos="914400" algn="dec"/>
                        </a:tabLst>
                      </a:pPr>
                      <a:r>
                        <a:rPr lang="en-US" sz="1600" dirty="0">
                          <a:effectLst/>
                        </a:rPr>
                        <a:t>$200</a:t>
                      </a:r>
                    </a:p>
                    <a:p>
                      <a:pPr marL="0" marR="0" algn="ctr">
                        <a:spcBef>
                          <a:spcPts val="0"/>
                        </a:spcBef>
                        <a:spcAft>
                          <a:spcPts val="0"/>
                        </a:spcAft>
                        <a:tabLst>
                          <a:tab pos="228600" algn="l"/>
                          <a:tab pos="914400" algn="dec"/>
                        </a:tabLst>
                      </a:pPr>
                      <a:r>
                        <a:rPr lang="en-US" sz="1600" dirty="0">
                          <a:effectLst/>
                        </a:rPr>
                        <a:t>$400</a:t>
                      </a:r>
                      <a:endParaRPr lang="en-US" sz="1600" dirty="0">
                        <a:effectLst/>
                        <a:latin typeface="+mn-lt"/>
                        <a:ea typeface="Calibri"/>
                        <a:cs typeface="Times New Roman"/>
                      </a:endParaRPr>
                    </a:p>
                  </a:txBody>
                  <a:tcPr marL="68580" marR="68580" marT="0" marB="0" anchor="ctr"/>
                </a:tc>
                <a:extLst>
                  <a:ext uri="{0D108BD9-81ED-4DB2-BD59-A6C34878D82A}">
                    <a16:rowId xmlns:a16="http://schemas.microsoft.com/office/drawing/2014/main" val="10002"/>
                  </a:ext>
                </a:extLst>
              </a:tr>
              <a:tr h="479158">
                <a:tc>
                  <a:txBody>
                    <a:bodyPr/>
                    <a:lstStyle/>
                    <a:p>
                      <a:pPr marL="0" marR="0">
                        <a:spcBef>
                          <a:spcPts val="0"/>
                        </a:spcBef>
                        <a:spcAft>
                          <a:spcPts val="0"/>
                        </a:spcAft>
                      </a:pPr>
                      <a:r>
                        <a:rPr lang="en-US" sz="1600" dirty="0">
                          <a:effectLst/>
                        </a:rPr>
                        <a:t>Hospital Deductible</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pPr>
                      <a:r>
                        <a:rPr lang="en-US" sz="1600" dirty="0">
                          <a:effectLst/>
                        </a:rPr>
                        <a:t> None</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pPr>
                      <a:r>
                        <a:rPr lang="en-US" sz="1600" dirty="0">
                          <a:effectLst/>
                        </a:rPr>
                        <a:t>$500 per admission</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pPr>
                      <a:r>
                        <a:rPr lang="en-US" sz="1600" dirty="0">
                          <a:effectLst/>
                        </a:rPr>
                        <a:t> None</a:t>
                      </a:r>
                      <a:endParaRPr lang="en-US" sz="1600" dirty="0">
                        <a:effectLst/>
                        <a:latin typeface="Times New Roman"/>
                        <a:ea typeface="Calibri"/>
                        <a:cs typeface="Times New Roman"/>
                      </a:endParaRPr>
                    </a:p>
                  </a:txBody>
                  <a:tcPr marL="68580" marR="68580" marT="0" marB="0" anchor="ctr"/>
                </a:tc>
                <a:extLst>
                  <a:ext uri="{0D108BD9-81ED-4DB2-BD59-A6C34878D82A}">
                    <a16:rowId xmlns:a16="http://schemas.microsoft.com/office/drawing/2014/main" val="10003"/>
                  </a:ext>
                </a:extLst>
              </a:tr>
              <a:tr h="441330">
                <a:tc>
                  <a:txBody>
                    <a:bodyPr/>
                    <a:lstStyle/>
                    <a:p>
                      <a:pPr marL="0" marR="0">
                        <a:spcBef>
                          <a:spcPts val="0"/>
                        </a:spcBef>
                        <a:spcAft>
                          <a:spcPts val="0"/>
                        </a:spcAft>
                      </a:pPr>
                      <a:r>
                        <a:rPr lang="en-US" sz="1600" dirty="0">
                          <a:effectLst/>
                        </a:rPr>
                        <a:t>Coinsurance (Plan Pays)</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tabLst>
                          <a:tab pos="228600" algn="l"/>
                          <a:tab pos="914400" algn="dec"/>
                        </a:tabLst>
                      </a:pPr>
                      <a:r>
                        <a:rPr lang="en-US" sz="1600" dirty="0">
                          <a:effectLst/>
                        </a:rPr>
                        <a:t>90%</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tabLst>
                          <a:tab pos="228600" algn="l"/>
                          <a:tab pos="914400" algn="dec"/>
                        </a:tabLst>
                      </a:pPr>
                      <a:r>
                        <a:rPr lang="en-US" sz="1600" dirty="0">
                          <a:effectLst/>
                        </a:rPr>
                        <a:t>70%</a:t>
                      </a:r>
                      <a:endParaRPr lang="en-US" sz="1600" dirty="0">
                        <a:effectLst/>
                        <a:latin typeface="Times New Roman"/>
                        <a:ea typeface="Calibri"/>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228600" algn="l"/>
                          <a:tab pos="914400" algn="dec"/>
                        </a:tabLst>
                        <a:defRPr/>
                      </a:pPr>
                      <a:r>
                        <a:rPr lang="en-US" sz="1600" dirty="0">
                          <a:effectLst/>
                        </a:rPr>
                        <a:t>90%</a:t>
                      </a:r>
                      <a:endParaRPr lang="en-US" sz="1600" dirty="0">
                        <a:effectLst/>
                        <a:latin typeface="+mn-lt"/>
                        <a:ea typeface="Calibri"/>
                        <a:cs typeface="Times New Roman"/>
                      </a:endParaRPr>
                    </a:p>
                  </a:txBody>
                  <a:tcPr marL="68580" marR="68580" marT="0" marB="0" anchor="ctr"/>
                </a:tc>
                <a:extLst>
                  <a:ext uri="{0D108BD9-81ED-4DB2-BD59-A6C34878D82A}">
                    <a16:rowId xmlns:a16="http://schemas.microsoft.com/office/drawing/2014/main" val="10004"/>
                  </a:ext>
                </a:extLst>
              </a:tr>
              <a:tr h="239579">
                <a:tc gridSpan="3">
                  <a:txBody>
                    <a:bodyPr/>
                    <a:lstStyle/>
                    <a:p>
                      <a:pPr marL="0" marR="0">
                        <a:spcBef>
                          <a:spcPts val="0"/>
                        </a:spcBef>
                        <a:spcAft>
                          <a:spcPts val="0"/>
                        </a:spcAft>
                        <a:tabLst>
                          <a:tab pos="228600" algn="l"/>
                        </a:tabLst>
                      </a:pPr>
                      <a:r>
                        <a:rPr lang="en-US" sz="1600" dirty="0">
                          <a:effectLst/>
                        </a:rPr>
                        <a:t>	(Applies to Medical Claims, except Preventive Care)</a:t>
                      </a:r>
                      <a:endParaRPr lang="en-US" sz="1600" dirty="0">
                        <a:effectLst/>
                        <a:latin typeface="Times New Roman"/>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tabLst>
                          <a:tab pos="228600" algn="l"/>
                        </a:tabLst>
                      </a:pPr>
                      <a:endParaRPr lang="en-US" sz="1600" dirty="0">
                        <a:effectLst/>
                        <a:latin typeface="Times New Roman"/>
                        <a:ea typeface="Calibri"/>
                        <a:cs typeface="Times New Roman"/>
                      </a:endParaRPr>
                    </a:p>
                  </a:txBody>
                  <a:tcPr marL="68580" marR="68580" marT="0" marB="0" anchor="ctr">
                    <a:solidFill>
                      <a:schemeClr val="accent1"/>
                    </a:solidFill>
                  </a:tcPr>
                </a:tc>
                <a:extLst>
                  <a:ext uri="{0D108BD9-81ED-4DB2-BD59-A6C34878D82A}">
                    <a16:rowId xmlns:a16="http://schemas.microsoft.com/office/drawing/2014/main" val="10005"/>
                  </a:ext>
                </a:extLst>
              </a:tr>
              <a:tr h="718737">
                <a:tc>
                  <a:txBody>
                    <a:bodyPr/>
                    <a:lstStyle/>
                    <a:p>
                      <a:pPr marL="0" marR="0">
                        <a:spcBef>
                          <a:spcPts val="0"/>
                        </a:spcBef>
                        <a:spcAft>
                          <a:spcPts val="0"/>
                        </a:spcAft>
                        <a:tabLst>
                          <a:tab pos="228600" algn="l"/>
                        </a:tabLst>
                      </a:pPr>
                      <a:r>
                        <a:rPr lang="en-US" sz="1600" dirty="0">
                          <a:effectLst/>
                        </a:rPr>
                        <a:t>Annual Out-of-Pocket Limit</a:t>
                      </a:r>
                    </a:p>
                    <a:p>
                      <a:pPr marL="0" marR="0">
                        <a:spcBef>
                          <a:spcPts val="0"/>
                        </a:spcBef>
                        <a:spcAft>
                          <a:spcPts val="0"/>
                        </a:spcAft>
                        <a:tabLst>
                          <a:tab pos="228600" algn="l"/>
                        </a:tabLst>
                      </a:pPr>
                      <a:r>
                        <a:rPr lang="en-US" sz="1600" dirty="0">
                          <a:effectLst/>
                        </a:rPr>
                        <a:t>	Per Individual</a:t>
                      </a:r>
                    </a:p>
                    <a:p>
                      <a:pPr marL="0" marR="0">
                        <a:spcBef>
                          <a:spcPts val="0"/>
                        </a:spcBef>
                        <a:spcAft>
                          <a:spcPts val="0"/>
                        </a:spcAft>
                        <a:tabLst>
                          <a:tab pos="228600" algn="l"/>
                        </a:tabLst>
                      </a:pPr>
                      <a:r>
                        <a:rPr lang="en-US" sz="1600" dirty="0">
                          <a:effectLst/>
                        </a:rPr>
                        <a:t>	Family Maximum</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tabLst>
                          <a:tab pos="228600" algn="l"/>
                          <a:tab pos="914400" algn="dec"/>
                        </a:tabLst>
                      </a:pPr>
                      <a:r>
                        <a:rPr lang="en-US" sz="1600" dirty="0">
                          <a:effectLst/>
                        </a:rPr>
                        <a:t> </a:t>
                      </a:r>
                    </a:p>
                    <a:p>
                      <a:pPr marL="0" marR="0" algn="ctr">
                        <a:spcBef>
                          <a:spcPts val="0"/>
                        </a:spcBef>
                        <a:spcAft>
                          <a:spcPts val="0"/>
                        </a:spcAft>
                        <a:tabLst>
                          <a:tab pos="228600" algn="l"/>
                          <a:tab pos="914400" algn="dec"/>
                        </a:tabLst>
                      </a:pPr>
                      <a:r>
                        <a:rPr lang="en-US" sz="1600" dirty="0">
                          <a:effectLst/>
                        </a:rPr>
                        <a:t>$2,500</a:t>
                      </a:r>
                    </a:p>
                    <a:p>
                      <a:pPr marL="0" marR="0" algn="ctr">
                        <a:spcBef>
                          <a:spcPts val="0"/>
                        </a:spcBef>
                        <a:spcAft>
                          <a:spcPts val="0"/>
                        </a:spcAft>
                        <a:tabLst>
                          <a:tab pos="228600" algn="l"/>
                          <a:tab pos="914400" algn="dec"/>
                        </a:tabLst>
                      </a:pPr>
                      <a:r>
                        <a:rPr lang="en-US" sz="1600" dirty="0">
                          <a:effectLst/>
                        </a:rPr>
                        <a:t>$5,000</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tabLst>
                          <a:tab pos="228600" algn="l"/>
                          <a:tab pos="914400" algn="dec"/>
                        </a:tabLst>
                      </a:pPr>
                      <a:r>
                        <a:rPr lang="en-US" sz="1600" dirty="0">
                          <a:effectLst/>
                        </a:rPr>
                        <a:t> </a:t>
                      </a:r>
                    </a:p>
                    <a:p>
                      <a:pPr marL="0" marR="0" algn="ctr">
                        <a:spcBef>
                          <a:spcPts val="0"/>
                        </a:spcBef>
                        <a:spcAft>
                          <a:spcPts val="0"/>
                        </a:spcAft>
                        <a:tabLst>
                          <a:tab pos="228600" algn="l"/>
                          <a:tab pos="914400" algn="dec"/>
                        </a:tabLst>
                      </a:pPr>
                      <a:r>
                        <a:rPr lang="en-US" sz="1600" dirty="0">
                          <a:effectLst/>
                        </a:rPr>
                        <a:t>$5,000</a:t>
                      </a:r>
                    </a:p>
                    <a:p>
                      <a:pPr marL="0" marR="0" algn="ctr">
                        <a:spcBef>
                          <a:spcPts val="0"/>
                        </a:spcBef>
                        <a:spcAft>
                          <a:spcPts val="0"/>
                        </a:spcAft>
                        <a:tabLst>
                          <a:tab pos="228600" algn="l"/>
                          <a:tab pos="914400" algn="dec"/>
                        </a:tabLst>
                      </a:pPr>
                      <a:r>
                        <a:rPr lang="en-US" sz="1600" dirty="0">
                          <a:effectLst/>
                        </a:rPr>
                        <a:t>$10,000</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tabLst>
                          <a:tab pos="228600" algn="l"/>
                          <a:tab pos="914400" algn="dec"/>
                        </a:tabLst>
                      </a:pPr>
                      <a:endParaRPr lang="en-US" sz="1600" dirty="0">
                        <a:effectLst/>
                      </a:endParaRPr>
                    </a:p>
                    <a:p>
                      <a:pPr marL="0" marR="0" algn="ctr">
                        <a:spcBef>
                          <a:spcPts val="0"/>
                        </a:spcBef>
                        <a:spcAft>
                          <a:spcPts val="0"/>
                        </a:spcAft>
                        <a:tabLst>
                          <a:tab pos="228600" algn="l"/>
                          <a:tab pos="914400" algn="dec"/>
                        </a:tabLst>
                      </a:pPr>
                      <a:r>
                        <a:rPr lang="en-US" sz="1600" dirty="0">
                          <a:effectLst/>
                        </a:rPr>
                        <a:t>$1,000</a:t>
                      </a:r>
                    </a:p>
                    <a:p>
                      <a:pPr marL="0" marR="0" algn="ctr">
                        <a:spcBef>
                          <a:spcPts val="0"/>
                        </a:spcBef>
                        <a:spcAft>
                          <a:spcPts val="0"/>
                        </a:spcAft>
                        <a:tabLst>
                          <a:tab pos="228600" algn="l"/>
                          <a:tab pos="914400" algn="dec"/>
                        </a:tabLst>
                      </a:pPr>
                      <a:r>
                        <a:rPr lang="en-US" sz="1600" dirty="0">
                          <a:effectLst/>
                        </a:rPr>
                        <a:t>$2,000</a:t>
                      </a:r>
                      <a:endParaRPr lang="en-US" sz="1600" dirty="0">
                        <a:effectLst/>
                        <a:latin typeface="+mn-lt"/>
                        <a:ea typeface="Calibri"/>
                        <a:cs typeface="Times New Roman"/>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24328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 Out-of-Pocket Costs</a:t>
            </a:r>
          </a:p>
        </p:txBody>
      </p:sp>
      <p:sp>
        <p:nvSpPr>
          <p:cNvPr id="3" name="Content Placeholder 2"/>
          <p:cNvSpPr>
            <a:spLocks noGrp="1"/>
          </p:cNvSpPr>
          <p:nvPr>
            <p:ph idx="1"/>
          </p:nvPr>
        </p:nvSpPr>
        <p:spPr/>
        <p:txBody>
          <a:bodyPr/>
          <a:lstStyle/>
          <a:p>
            <a:r>
              <a:rPr lang="en-US" dirty="0"/>
              <a:t>A single employee, enrolled in the International Plan, working in Nairobi becomes ill and obtains treatment at a local hospital. Her costs total $2,500.</a:t>
            </a:r>
          </a:p>
          <a:p>
            <a:r>
              <a:rPr lang="en-US" dirty="0"/>
              <a:t>She later travels to Washington, DC, and becomes ill again and obtains treatment at an in-network U.S. hospital. Her costs total $5,000.</a:t>
            </a:r>
          </a:p>
        </p:txBody>
      </p:sp>
    </p:spTree>
    <p:extLst>
      <p:ext uri="{BB962C8B-B14F-4D97-AF65-F5344CB8AC3E}">
        <p14:creationId xmlns:p14="http://schemas.microsoft.com/office/powerpoint/2010/main" val="1262828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Out-of-Pocket Costs</a:t>
            </a:r>
            <a:br>
              <a:rPr lang="en-US" dirty="0"/>
            </a:br>
            <a:r>
              <a:rPr lang="en-US" dirty="0"/>
              <a:t>Nairobi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7193906"/>
              </p:ext>
            </p:extLst>
          </p:nvPr>
        </p:nvGraphicFramePr>
        <p:xfrm>
          <a:off x="685800" y="1981200"/>
          <a:ext cx="7315200" cy="259588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tblGrid>
              <a:tr h="370840">
                <a:tc>
                  <a:txBody>
                    <a:bodyPr/>
                    <a:lstStyle/>
                    <a:p>
                      <a:r>
                        <a:rPr lang="en-US" dirty="0"/>
                        <a:t>Hospital</a:t>
                      </a:r>
                      <a:r>
                        <a:rPr lang="en-US" baseline="0" dirty="0"/>
                        <a:t> Costs</a:t>
                      </a:r>
                      <a:endParaRPr lang="en-US" dirty="0"/>
                    </a:p>
                  </a:txBody>
                  <a:tcPr/>
                </a:tc>
                <a:tc>
                  <a:txBody>
                    <a:bodyPr/>
                    <a:lstStyle/>
                    <a:p>
                      <a:r>
                        <a:rPr lang="en-US" dirty="0"/>
                        <a:t> $2,500</a:t>
                      </a:r>
                    </a:p>
                  </a:txBody>
                  <a:tcPr/>
                </a:tc>
                <a:extLst>
                  <a:ext uri="{0D108BD9-81ED-4DB2-BD59-A6C34878D82A}">
                    <a16:rowId xmlns:a16="http://schemas.microsoft.com/office/drawing/2014/main" val="10000"/>
                  </a:ext>
                </a:extLst>
              </a:tr>
              <a:tr h="370840">
                <a:tc>
                  <a:txBody>
                    <a:bodyPr/>
                    <a:lstStyle/>
                    <a:p>
                      <a:r>
                        <a:rPr lang="en-US" dirty="0"/>
                        <a:t>   Less Deductible paid by participant</a:t>
                      </a:r>
                    </a:p>
                  </a:txBody>
                  <a:tcPr/>
                </a:tc>
                <a:tc>
                  <a:txBody>
                    <a:bodyPr/>
                    <a:lstStyle/>
                    <a:p>
                      <a:r>
                        <a:rPr lang="en-US" dirty="0"/>
                        <a:t>($   200)</a:t>
                      </a:r>
                    </a:p>
                  </a:txBody>
                  <a:tcPr/>
                </a:tc>
                <a:extLst>
                  <a:ext uri="{0D108BD9-81ED-4DB2-BD59-A6C34878D82A}">
                    <a16:rowId xmlns:a16="http://schemas.microsoft.com/office/drawing/2014/main" val="10001"/>
                  </a:ext>
                </a:extLst>
              </a:tr>
              <a:tr h="370840">
                <a:tc>
                  <a:txBody>
                    <a:bodyPr/>
                    <a:lstStyle/>
                    <a:p>
                      <a:r>
                        <a:rPr lang="en-US" b="1" dirty="0"/>
                        <a:t>Net Cost Before</a:t>
                      </a:r>
                      <a:r>
                        <a:rPr lang="en-US" b="1" baseline="0" dirty="0"/>
                        <a:t> Co-Insurance</a:t>
                      </a:r>
                      <a:endParaRPr lang="en-US" b="1" dirty="0"/>
                    </a:p>
                  </a:txBody>
                  <a:tcPr/>
                </a:tc>
                <a:tc>
                  <a:txBody>
                    <a:bodyPr/>
                    <a:lstStyle/>
                    <a:p>
                      <a:r>
                        <a:rPr lang="en-US" b="1" dirty="0"/>
                        <a:t> $2,300</a:t>
                      </a:r>
                    </a:p>
                  </a:txBody>
                  <a:tcPr/>
                </a:tc>
                <a:extLst>
                  <a:ext uri="{0D108BD9-81ED-4DB2-BD59-A6C34878D82A}">
                    <a16:rowId xmlns:a16="http://schemas.microsoft.com/office/drawing/2014/main" val="10002"/>
                  </a:ext>
                </a:extLst>
              </a:tr>
              <a:tr h="370840">
                <a:tc>
                  <a:txBody>
                    <a:bodyPr/>
                    <a:lstStyle/>
                    <a:p>
                      <a:r>
                        <a:rPr lang="en-US" dirty="0"/>
                        <a:t>Participant pays 10%</a:t>
                      </a:r>
                    </a:p>
                  </a:txBody>
                  <a:tcPr/>
                </a:tc>
                <a:tc>
                  <a:txBody>
                    <a:bodyPr/>
                    <a:lstStyle/>
                    <a:p>
                      <a:r>
                        <a:rPr lang="en-US" dirty="0"/>
                        <a:t>($   230)</a:t>
                      </a:r>
                    </a:p>
                  </a:txBody>
                  <a:tcPr/>
                </a:tc>
                <a:extLst>
                  <a:ext uri="{0D108BD9-81ED-4DB2-BD59-A6C34878D82A}">
                    <a16:rowId xmlns:a16="http://schemas.microsoft.com/office/drawing/2014/main" val="10003"/>
                  </a:ext>
                </a:extLst>
              </a:tr>
              <a:tr h="370840">
                <a:tc>
                  <a:txBody>
                    <a:bodyPr/>
                    <a:lstStyle/>
                    <a:p>
                      <a:r>
                        <a:rPr lang="en-US" dirty="0"/>
                        <a:t>Insurance pays 90% (reimbursement)</a:t>
                      </a:r>
                    </a:p>
                  </a:txBody>
                  <a:tcPr/>
                </a:tc>
                <a:tc>
                  <a:txBody>
                    <a:bodyPr/>
                    <a:lstStyle/>
                    <a:p>
                      <a:r>
                        <a:rPr lang="en-US" dirty="0"/>
                        <a:t>  $2,070</a:t>
                      </a: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370840">
                <a:tc>
                  <a:txBody>
                    <a:bodyPr/>
                    <a:lstStyle/>
                    <a:p>
                      <a:r>
                        <a:rPr lang="en-US" b="1" dirty="0"/>
                        <a:t>Participant Out-of-Pocket Costs = $200 + $230</a:t>
                      </a:r>
                    </a:p>
                  </a:txBody>
                  <a:tcPr/>
                </a:tc>
                <a:tc>
                  <a:txBody>
                    <a:bodyPr/>
                    <a:lstStyle/>
                    <a:p>
                      <a:r>
                        <a:rPr lang="en-US" b="1" dirty="0"/>
                        <a:t> $   430</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8376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Out-of-Pocket Costs</a:t>
            </a:r>
            <a:br>
              <a:rPr lang="en-US" dirty="0"/>
            </a:br>
            <a:r>
              <a:rPr lang="en-US" dirty="0"/>
              <a:t>Washington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271062"/>
              </p:ext>
            </p:extLst>
          </p:nvPr>
        </p:nvGraphicFramePr>
        <p:xfrm>
          <a:off x="685800" y="1981200"/>
          <a:ext cx="7315200" cy="259588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tblGrid>
              <a:tr h="370840">
                <a:tc>
                  <a:txBody>
                    <a:bodyPr/>
                    <a:lstStyle/>
                    <a:p>
                      <a:r>
                        <a:rPr lang="en-US" dirty="0"/>
                        <a:t>Hospital</a:t>
                      </a:r>
                      <a:r>
                        <a:rPr lang="en-US" baseline="0" dirty="0"/>
                        <a:t> Costs</a:t>
                      </a:r>
                      <a:endParaRPr lang="en-US" dirty="0"/>
                    </a:p>
                  </a:txBody>
                  <a:tcPr/>
                </a:tc>
                <a:tc>
                  <a:txBody>
                    <a:bodyPr/>
                    <a:lstStyle/>
                    <a:p>
                      <a:r>
                        <a:rPr lang="en-US" dirty="0"/>
                        <a:t> $5,000</a:t>
                      </a:r>
                    </a:p>
                  </a:txBody>
                  <a:tcPr/>
                </a:tc>
                <a:extLst>
                  <a:ext uri="{0D108BD9-81ED-4DB2-BD59-A6C34878D82A}">
                    <a16:rowId xmlns:a16="http://schemas.microsoft.com/office/drawing/2014/main" val="10000"/>
                  </a:ext>
                </a:extLst>
              </a:tr>
              <a:tr h="370840">
                <a:tc>
                  <a:txBody>
                    <a:bodyPr/>
                    <a:lstStyle/>
                    <a:p>
                      <a:r>
                        <a:rPr lang="en-US" dirty="0"/>
                        <a:t>   Less Deductible paid by participant ($300)</a:t>
                      </a:r>
                    </a:p>
                  </a:txBody>
                  <a:tcPr/>
                </a:tc>
                <a:tc>
                  <a:txBody>
                    <a:bodyPr/>
                    <a:lstStyle/>
                    <a:p>
                      <a:r>
                        <a:rPr lang="en-US" dirty="0"/>
                        <a:t>($   100)*</a:t>
                      </a:r>
                    </a:p>
                  </a:txBody>
                  <a:tcPr/>
                </a:tc>
                <a:extLst>
                  <a:ext uri="{0D108BD9-81ED-4DB2-BD59-A6C34878D82A}">
                    <a16:rowId xmlns:a16="http://schemas.microsoft.com/office/drawing/2014/main" val="10001"/>
                  </a:ext>
                </a:extLst>
              </a:tr>
              <a:tr h="370840">
                <a:tc>
                  <a:txBody>
                    <a:bodyPr/>
                    <a:lstStyle/>
                    <a:p>
                      <a:r>
                        <a:rPr lang="en-US" b="1" dirty="0"/>
                        <a:t>Net Cost Before</a:t>
                      </a:r>
                      <a:r>
                        <a:rPr lang="en-US" b="1" baseline="0" dirty="0"/>
                        <a:t> Co-Payments</a:t>
                      </a:r>
                      <a:endParaRPr lang="en-US" b="1" dirty="0"/>
                    </a:p>
                  </a:txBody>
                  <a:tcPr/>
                </a:tc>
                <a:tc>
                  <a:txBody>
                    <a:bodyPr/>
                    <a:lstStyle/>
                    <a:p>
                      <a:r>
                        <a:rPr lang="en-US" b="1" dirty="0"/>
                        <a:t> $4,900</a:t>
                      </a:r>
                    </a:p>
                  </a:txBody>
                  <a:tcPr/>
                </a:tc>
                <a:extLst>
                  <a:ext uri="{0D108BD9-81ED-4DB2-BD59-A6C34878D82A}">
                    <a16:rowId xmlns:a16="http://schemas.microsoft.com/office/drawing/2014/main" val="10002"/>
                  </a:ext>
                </a:extLst>
              </a:tr>
              <a:tr h="370840">
                <a:tc>
                  <a:txBody>
                    <a:bodyPr/>
                    <a:lstStyle/>
                    <a:p>
                      <a:r>
                        <a:rPr lang="en-US" dirty="0"/>
                        <a:t>Participant pays 20% </a:t>
                      </a:r>
                    </a:p>
                  </a:txBody>
                  <a:tcPr/>
                </a:tc>
                <a:tc>
                  <a:txBody>
                    <a:bodyPr/>
                    <a:lstStyle/>
                    <a:p>
                      <a:r>
                        <a:rPr lang="en-US" dirty="0"/>
                        <a:t>($   980)</a:t>
                      </a:r>
                    </a:p>
                  </a:txBody>
                  <a:tcPr/>
                </a:tc>
                <a:extLst>
                  <a:ext uri="{0D108BD9-81ED-4DB2-BD59-A6C34878D82A}">
                    <a16:rowId xmlns:a16="http://schemas.microsoft.com/office/drawing/2014/main" val="10003"/>
                  </a:ext>
                </a:extLst>
              </a:tr>
              <a:tr h="370840">
                <a:tc>
                  <a:txBody>
                    <a:bodyPr/>
                    <a:lstStyle/>
                    <a:p>
                      <a:r>
                        <a:rPr lang="en-US" dirty="0"/>
                        <a:t>Insurance pays 80% (reimbursement)</a:t>
                      </a:r>
                    </a:p>
                  </a:txBody>
                  <a:tcPr/>
                </a:tc>
                <a:tc>
                  <a:txBody>
                    <a:bodyPr/>
                    <a:lstStyle/>
                    <a:p>
                      <a:r>
                        <a:rPr lang="en-US" dirty="0"/>
                        <a:t>  $3,920</a:t>
                      </a: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370840">
                <a:tc>
                  <a:txBody>
                    <a:bodyPr/>
                    <a:lstStyle/>
                    <a:p>
                      <a:r>
                        <a:rPr lang="en-US" b="1" dirty="0"/>
                        <a:t>Participant Out-of-Pocket Costs = $100 + $980</a:t>
                      </a:r>
                    </a:p>
                  </a:txBody>
                  <a:tcPr/>
                </a:tc>
                <a:tc>
                  <a:txBody>
                    <a:bodyPr/>
                    <a:lstStyle/>
                    <a:p>
                      <a:r>
                        <a:rPr lang="en-US" b="1" dirty="0"/>
                        <a:t> $1,080</a:t>
                      </a:r>
                    </a:p>
                  </a:txBody>
                  <a:tcPr/>
                </a:tc>
                <a:extLst>
                  <a:ext uri="{0D108BD9-81ED-4DB2-BD59-A6C34878D82A}">
                    <a16:rowId xmlns:a16="http://schemas.microsoft.com/office/drawing/2014/main" val="10006"/>
                  </a:ext>
                </a:extLst>
              </a:tr>
            </a:tbl>
          </a:graphicData>
        </a:graphic>
      </p:graphicFrame>
      <p:sp>
        <p:nvSpPr>
          <p:cNvPr id="3" name="TextBox 2"/>
          <p:cNvSpPr txBox="1"/>
          <p:nvPr/>
        </p:nvSpPr>
        <p:spPr>
          <a:xfrm>
            <a:off x="767862" y="4953000"/>
            <a:ext cx="7162800" cy="646331"/>
          </a:xfrm>
          <a:prstGeom prst="rect">
            <a:avLst/>
          </a:prstGeom>
          <a:noFill/>
        </p:spPr>
        <p:txBody>
          <a:bodyPr wrap="square" rtlCol="0">
            <a:spAutoFit/>
          </a:bodyPr>
          <a:lstStyle/>
          <a:p>
            <a:r>
              <a:rPr lang="en-US" sz="1800" dirty="0"/>
              <a:t>*Note: The $200 deductible paid in Nairobi counts towards satisfaction of the $300 deductible applicable for treatment in the United States.</a:t>
            </a:r>
          </a:p>
        </p:txBody>
      </p:sp>
    </p:spTree>
    <p:extLst>
      <p:ext uri="{BB962C8B-B14F-4D97-AF65-F5344CB8AC3E}">
        <p14:creationId xmlns:p14="http://schemas.microsoft.com/office/powerpoint/2010/main" val="3870953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Preventative Care </a:t>
            </a:r>
          </a:p>
        </p:txBody>
      </p:sp>
      <p:graphicFrame>
        <p:nvGraphicFramePr>
          <p:cNvPr id="6" name="Content Placeholder 3"/>
          <p:cNvGraphicFramePr>
            <a:graphicFrameLocks/>
          </p:cNvGraphicFramePr>
          <p:nvPr>
            <p:extLst>
              <p:ext uri="{D42A27DB-BD31-4B8C-83A1-F6EECF244321}">
                <p14:modId xmlns:p14="http://schemas.microsoft.com/office/powerpoint/2010/main" val="1396372062"/>
              </p:ext>
            </p:extLst>
          </p:nvPr>
        </p:nvGraphicFramePr>
        <p:xfrm>
          <a:off x="685800" y="1774479"/>
          <a:ext cx="7552623" cy="4389120"/>
        </p:xfrm>
        <a:graphic>
          <a:graphicData uri="http://schemas.openxmlformats.org/drawingml/2006/table">
            <a:tbl>
              <a:tblPr firstRow="1" firstCol="1" bandRow="1">
                <a:tableStyleId>{5C22544A-7EE6-4342-B048-85BDC9FD1C3A}</a:tableStyleId>
              </a:tblPr>
              <a:tblGrid>
                <a:gridCol w="1466530">
                  <a:extLst>
                    <a:ext uri="{9D8B030D-6E8A-4147-A177-3AD203B41FA5}">
                      <a16:colId xmlns:a16="http://schemas.microsoft.com/office/drawing/2014/main" val="20000"/>
                    </a:ext>
                  </a:extLst>
                </a:gridCol>
                <a:gridCol w="6086093">
                  <a:extLst>
                    <a:ext uri="{9D8B030D-6E8A-4147-A177-3AD203B41FA5}">
                      <a16:colId xmlns:a16="http://schemas.microsoft.com/office/drawing/2014/main" val="20001"/>
                    </a:ext>
                  </a:extLst>
                </a:gridCol>
              </a:tblGrid>
              <a:tr h="1689271">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rPr>
                        <a:t>Preventative exams </a:t>
                      </a:r>
                      <a:br>
                        <a:rPr lang="en-US" sz="1800" dirty="0">
                          <a:effectLst/>
                        </a:rPr>
                      </a:br>
                      <a:endParaRPr lang="en-US" sz="1800" dirty="0">
                        <a:effectLst/>
                        <a:latin typeface="Times New Roman"/>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rPr>
                        <a:t>one routine physical exam up to per calendar year per adult and per child age 2 through 18</a:t>
                      </a:r>
                      <a:endParaRPr lang="en-US" sz="1600" b="0" kern="1200" dirty="0">
                        <a:solidFill>
                          <a:schemeClr val="tx1"/>
                        </a:solidFill>
                        <a:effectLst/>
                        <a:latin typeface="+mn-lt"/>
                        <a:ea typeface="+mn-ea"/>
                        <a:cs typeface="+mn-cs"/>
                      </a:endParaRPr>
                    </a:p>
                    <a:p>
                      <a:pPr marL="285750" marR="0" indent="-285750">
                        <a:spcBef>
                          <a:spcPts val="0"/>
                        </a:spcBef>
                        <a:spcAft>
                          <a:spcPts val="0"/>
                        </a:spcAft>
                        <a:buFont typeface="Arial" panose="020B0604020202020204" pitchFamily="34" charset="0"/>
                        <a:buChar char="•"/>
                      </a:pPr>
                      <a:r>
                        <a:rPr lang="en-US" sz="1600" b="0" kern="1200" dirty="0">
                          <a:solidFill>
                            <a:schemeClr val="tx1"/>
                          </a:solidFill>
                          <a:effectLst/>
                        </a:rPr>
                        <a:t>one women’s gynecological exam, pap smear and related lab work per calendar year</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tx1"/>
                          </a:solidFill>
                          <a:effectLst/>
                        </a:rPr>
                        <a:t>well-baby physical exams including immunizations — up to 6 exams in the 1st year and 2 exams in the 2nd year, with no annual maximum limit</a:t>
                      </a:r>
                      <a:endParaRPr lang="en-US" sz="1600" b="0" dirty="0">
                        <a:solidFill>
                          <a:schemeClr val="tx1"/>
                        </a:solidFill>
                        <a:effectLst/>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0"/>
                  </a:ext>
                </a:extLst>
              </a:tr>
              <a:tr h="2654568">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a:solidFill>
                            <a:schemeClr val="lt1"/>
                          </a:solidFill>
                          <a:effectLst/>
                          <a:latin typeface="+mn-lt"/>
                          <a:ea typeface="+mn-ea"/>
                          <a:cs typeface="+mn-cs"/>
                        </a:rPr>
                        <a:t>Preventative vaccinations </a:t>
                      </a:r>
                      <a:br>
                        <a:rPr lang="en-US" sz="1600" b="1" kern="1200" dirty="0">
                          <a:solidFill>
                            <a:schemeClr val="lt1"/>
                          </a:solidFill>
                          <a:effectLst/>
                          <a:latin typeface="+mn-lt"/>
                          <a:ea typeface="+mn-ea"/>
                          <a:cs typeface="+mn-cs"/>
                        </a:rPr>
                      </a:br>
                      <a:endParaRPr lang="en-US" sz="1600" dirty="0">
                        <a:effectLst/>
                        <a:latin typeface="+mn-lt"/>
                        <a:ea typeface="Calibri"/>
                        <a:cs typeface="Times New Roman"/>
                      </a:endParaRPr>
                    </a:p>
                    <a:p>
                      <a:pPr marL="285750" marR="0" indent="-285750" algn="ctr">
                        <a:spcBef>
                          <a:spcPts val="0"/>
                        </a:spcBef>
                        <a:spcAft>
                          <a:spcPts val="0"/>
                        </a:spcAft>
                        <a:buFont typeface="Arial" panose="020B0604020202020204" pitchFamily="34" charset="0"/>
                        <a:buChar char="•"/>
                      </a:pPr>
                      <a:endParaRPr lang="en-US" sz="1600" dirty="0">
                        <a:effectLst/>
                        <a:latin typeface="Times New Roman"/>
                        <a:ea typeface="Calibri"/>
                        <a:cs typeface="Times New Roman"/>
                      </a:endParaRPr>
                    </a:p>
                  </a:txBody>
                  <a:tcPr marL="68580" marR="68580" marT="0" marB="0"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25 World Health Organizations recommended vaccinations to include: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DI-TE-PER vaccinations for diphtheria, tetanus and whooping cough</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combined vaccinations for measles, mumps and rubella; pneumococcal vaccinations for children and adults age 65+ (subject to pre-approval)</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HPV,</a:t>
                      </a:r>
                      <a:r>
                        <a:rPr lang="en-US" sz="1600" b="0" kern="1200" baseline="0" dirty="0">
                          <a:solidFill>
                            <a:schemeClr val="dk1"/>
                          </a:solidFill>
                          <a:effectLst/>
                          <a:latin typeface="+mn-lt"/>
                          <a:ea typeface="+mn-ea"/>
                          <a:cs typeface="+mn-cs"/>
                        </a:rPr>
                        <a:t> </a:t>
                      </a:r>
                      <a:r>
                        <a:rPr lang="en-US" sz="1600" b="0" kern="1200" dirty="0">
                          <a:solidFill>
                            <a:schemeClr val="dk1"/>
                          </a:solidFill>
                          <a:effectLst/>
                          <a:latin typeface="+mn-lt"/>
                          <a:ea typeface="+mn-ea"/>
                          <a:cs typeface="+mn-cs"/>
                        </a:rPr>
                        <a:t>hepatitis A and B, influenza, meningococcal, polio (IPV), rotavirus</a:t>
                      </a:r>
                      <a:r>
                        <a:rPr lang="en-US" sz="1600" b="0" kern="1200" baseline="0" dirty="0">
                          <a:solidFill>
                            <a:schemeClr val="dk1"/>
                          </a:solidFill>
                          <a:effectLst/>
                          <a:latin typeface="+mn-lt"/>
                          <a:ea typeface="+mn-ea"/>
                          <a:cs typeface="+mn-cs"/>
                        </a:rPr>
                        <a:t> </a:t>
                      </a:r>
                      <a:r>
                        <a:rPr lang="en-US" sz="1600" b="0" kern="1200" dirty="0">
                          <a:solidFill>
                            <a:schemeClr val="dk1"/>
                          </a:solidFill>
                          <a:effectLst/>
                          <a:latin typeface="+mn-lt"/>
                          <a:ea typeface="+mn-ea"/>
                          <a:cs typeface="+mn-cs"/>
                        </a:rPr>
                        <a:t>vaccinations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Preventive treatment for malaria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Haemophilus</a:t>
                      </a:r>
                      <a:r>
                        <a:rPr lang="en-US" sz="1600" b="0" kern="1200" baseline="0" dirty="0">
                          <a:solidFill>
                            <a:schemeClr val="dk1"/>
                          </a:solidFill>
                          <a:effectLst/>
                          <a:latin typeface="+mn-lt"/>
                          <a:ea typeface="+mn-ea"/>
                          <a:cs typeface="+mn-cs"/>
                        </a:rPr>
                        <a:t> </a:t>
                      </a:r>
                      <a:r>
                        <a:rPr lang="en-US" sz="1600" b="0" kern="1200" dirty="0">
                          <a:solidFill>
                            <a:schemeClr val="dk1"/>
                          </a:solidFill>
                          <a:effectLst/>
                          <a:latin typeface="+mn-lt"/>
                          <a:ea typeface="+mn-ea"/>
                          <a:cs typeface="+mn-cs"/>
                        </a:rPr>
                        <a:t>influenza type B vaccinations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Shingles</a:t>
                      </a:r>
                      <a:r>
                        <a:rPr lang="en-US" sz="1600" b="0" kern="1200" baseline="0" dirty="0">
                          <a:solidFill>
                            <a:schemeClr val="dk1"/>
                          </a:solidFill>
                          <a:effectLst/>
                          <a:latin typeface="+mn-lt"/>
                          <a:ea typeface="+mn-ea"/>
                          <a:cs typeface="+mn-cs"/>
                        </a:rPr>
                        <a:t> </a:t>
                      </a:r>
                      <a:r>
                        <a:rPr lang="en-US" sz="1600" b="0" kern="1200" dirty="0">
                          <a:solidFill>
                            <a:schemeClr val="dk1"/>
                          </a:solidFill>
                          <a:effectLst/>
                          <a:latin typeface="+mn-lt"/>
                          <a:ea typeface="+mn-ea"/>
                          <a:cs typeface="+mn-cs"/>
                        </a:rPr>
                        <a:t>vaccinations</a:t>
                      </a:r>
                      <a:endParaRPr lang="en-US" sz="1600" b="0" dirty="0">
                        <a:effectLst/>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4" name="Rectangle 3"/>
          <p:cNvSpPr/>
          <p:nvPr/>
        </p:nvSpPr>
        <p:spPr>
          <a:xfrm>
            <a:off x="694623" y="1383268"/>
            <a:ext cx="7620000" cy="369332"/>
          </a:xfrm>
          <a:prstGeom prst="rect">
            <a:avLst/>
          </a:prstGeom>
        </p:spPr>
        <p:txBody>
          <a:bodyPr wrap="square">
            <a:spAutoFit/>
          </a:bodyPr>
          <a:lstStyle/>
          <a:p>
            <a:r>
              <a:rPr lang="en-US" sz="1800" i="1" dirty="0"/>
              <a:t>Note: Medical preventative care is covered at 100% with no deductible. </a:t>
            </a:r>
          </a:p>
        </p:txBody>
      </p:sp>
    </p:spTree>
    <p:extLst>
      <p:ext uri="{BB962C8B-B14F-4D97-AF65-F5344CB8AC3E}">
        <p14:creationId xmlns:p14="http://schemas.microsoft.com/office/powerpoint/2010/main" val="182047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Insurance Topics</a:t>
            </a:r>
            <a:br>
              <a:rPr lang="en-US" dirty="0"/>
            </a:br>
            <a:endParaRPr lang="en-US" dirty="0"/>
          </a:p>
        </p:txBody>
      </p:sp>
      <p:sp>
        <p:nvSpPr>
          <p:cNvPr id="3" name="Content Placeholder 2"/>
          <p:cNvSpPr>
            <a:spLocks noGrp="1"/>
          </p:cNvSpPr>
          <p:nvPr>
            <p:ph idx="1"/>
          </p:nvPr>
        </p:nvSpPr>
        <p:spPr>
          <a:xfrm>
            <a:off x="762000" y="1295400"/>
            <a:ext cx="7772400" cy="4191000"/>
          </a:xfrm>
        </p:spPr>
        <p:txBody>
          <a:bodyPr/>
          <a:lstStyle/>
          <a:p>
            <a:r>
              <a:rPr lang="en-US" sz="2800" dirty="0"/>
              <a:t>Partners (Vendors)</a:t>
            </a:r>
          </a:p>
          <a:p>
            <a:r>
              <a:rPr lang="en-US" sz="2800" dirty="0"/>
              <a:t>Eligibility</a:t>
            </a:r>
          </a:p>
          <a:p>
            <a:pPr lvl="1"/>
            <a:r>
              <a:rPr lang="en-US" dirty="0"/>
              <a:t>Dependents</a:t>
            </a:r>
          </a:p>
          <a:p>
            <a:pPr lvl="1"/>
            <a:r>
              <a:rPr lang="en-US" dirty="0"/>
              <a:t>Separated and Retired</a:t>
            </a:r>
          </a:p>
          <a:p>
            <a:r>
              <a:rPr lang="en-US" sz="2800" dirty="0"/>
              <a:t>Health</a:t>
            </a:r>
          </a:p>
          <a:p>
            <a:pPr lvl="1"/>
            <a:r>
              <a:rPr lang="en-US" dirty="0"/>
              <a:t>Medical</a:t>
            </a:r>
          </a:p>
          <a:p>
            <a:pPr lvl="1"/>
            <a:r>
              <a:rPr lang="en-US" dirty="0"/>
              <a:t>Prescription Drugs</a:t>
            </a:r>
          </a:p>
          <a:p>
            <a:pPr lvl="1"/>
            <a:r>
              <a:rPr lang="en-US" dirty="0"/>
              <a:t>Vision</a:t>
            </a:r>
          </a:p>
          <a:p>
            <a:pPr lvl="1"/>
            <a:r>
              <a:rPr lang="en-US" dirty="0"/>
              <a:t>Dental</a:t>
            </a:r>
          </a:p>
          <a:p>
            <a:pPr lvl="1"/>
            <a:endParaRPr lang="en-US" dirty="0">
              <a:effectLst/>
            </a:endParaRPr>
          </a:p>
          <a:p>
            <a:endParaRPr lang="en-US" dirty="0">
              <a:effectLst/>
            </a:endParaRPr>
          </a:p>
        </p:txBody>
      </p:sp>
    </p:spTree>
    <p:extLst>
      <p:ext uri="{BB962C8B-B14F-4D97-AF65-F5344CB8AC3E}">
        <p14:creationId xmlns:p14="http://schemas.microsoft.com/office/powerpoint/2010/main" val="654412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Benefit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3792281"/>
              </p:ext>
            </p:extLst>
          </p:nvPr>
        </p:nvGraphicFramePr>
        <p:xfrm>
          <a:off x="838200" y="1981200"/>
          <a:ext cx="7620000" cy="1745511"/>
        </p:xfrm>
        <a:graphic>
          <a:graphicData uri="http://schemas.openxmlformats.org/drawingml/2006/table">
            <a:tbl>
              <a:tblPr firstRow="1" firstCol="1" bandRow="1">
                <a:tableStyleId>{5C22544A-7EE6-4342-B048-85BDC9FD1C3A}</a:tableStyleId>
              </a:tblPr>
              <a:tblGrid>
                <a:gridCol w="2800321">
                  <a:extLst>
                    <a:ext uri="{9D8B030D-6E8A-4147-A177-3AD203B41FA5}">
                      <a16:colId xmlns:a16="http://schemas.microsoft.com/office/drawing/2014/main" val="20000"/>
                    </a:ext>
                  </a:extLst>
                </a:gridCol>
                <a:gridCol w="4819679">
                  <a:extLst>
                    <a:ext uri="{9D8B030D-6E8A-4147-A177-3AD203B41FA5}">
                      <a16:colId xmlns:a16="http://schemas.microsoft.com/office/drawing/2014/main" val="20001"/>
                    </a:ext>
                  </a:extLst>
                </a:gridCol>
              </a:tblGrid>
              <a:tr h="838200">
                <a:tc>
                  <a:txBody>
                    <a:bodyPr/>
                    <a:lstStyle/>
                    <a:p>
                      <a:pPr marL="0" marR="0" algn="ctr">
                        <a:spcBef>
                          <a:spcPts val="0"/>
                        </a:spcBef>
                        <a:spcAft>
                          <a:spcPts val="0"/>
                        </a:spcAft>
                      </a:pPr>
                      <a:r>
                        <a:rPr lang="en-US" sz="1800" dirty="0">
                          <a:effectLst/>
                        </a:rPr>
                        <a:t>    Annual Eye Exam</a:t>
                      </a:r>
                    </a:p>
                    <a:p>
                      <a:pPr marL="0" marR="0" algn="ctr">
                        <a:spcBef>
                          <a:spcPts val="0"/>
                        </a:spcBef>
                        <a:spcAft>
                          <a:spcPts val="0"/>
                        </a:spcAft>
                      </a:pPr>
                      <a:endParaRPr lang="en-US" sz="1600" dirty="0">
                        <a:effectLst/>
                        <a:latin typeface="Times New Roman"/>
                        <a:ea typeface="Calibri"/>
                        <a:cs typeface="Times New Roman"/>
                      </a:endParaRPr>
                    </a:p>
                  </a:txBody>
                  <a:tcPr marL="68580" marR="68580" marT="0" marB="0" anchor="ctr"/>
                </a:tc>
                <a:tc>
                  <a:txBody>
                    <a:bodyPr/>
                    <a:lstStyle/>
                    <a:p>
                      <a:pPr marL="0" marR="0">
                        <a:spcBef>
                          <a:spcPts val="0"/>
                        </a:spcBef>
                        <a:spcAft>
                          <a:spcPts val="0"/>
                        </a:spcAft>
                      </a:pPr>
                      <a:r>
                        <a:rPr lang="en-US" sz="1600" b="0" dirty="0">
                          <a:solidFill>
                            <a:schemeClr val="tx1"/>
                          </a:solidFill>
                          <a:effectLst/>
                        </a:rPr>
                        <a:t>One vision exam reimbursed at 100%  with no deductible,</a:t>
                      </a:r>
                      <a:r>
                        <a:rPr lang="en-US" sz="1600" b="0" baseline="0" dirty="0">
                          <a:solidFill>
                            <a:schemeClr val="tx1"/>
                          </a:solidFill>
                          <a:effectLst/>
                        </a:rPr>
                        <a:t> </a:t>
                      </a:r>
                      <a:r>
                        <a:rPr lang="en-US" sz="1600" b="0" dirty="0">
                          <a:solidFill>
                            <a:schemeClr val="tx1"/>
                          </a:solidFill>
                          <a:effectLst/>
                        </a:rPr>
                        <a:t>per individual, per calendar year</a:t>
                      </a:r>
                      <a:endParaRPr lang="en-US" sz="1600" b="0" dirty="0">
                        <a:solidFill>
                          <a:schemeClr val="tx1"/>
                        </a:solidFill>
                        <a:effectLst/>
                        <a:latin typeface="Times New Roman"/>
                        <a:ea typeface="Calibri"/>
                        <a:cs typeface="Times New Roman"/>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0"/>
                  </a:ext>
                </a:extLst>
              </a:tr>
              <a:tr h="907311">
                <a:tc>
                  <a:txBody>
                    <a:bodyPr/>
                    <a:lstStyle/>
                    <a:p>
                      <a:pPr marL="0" marR="0" algn="ctr">
                        <a:spcBef>
                          <a:spcPts val="0"/>
                        </a:spcBef>
                        <a:spcAft>
                          <a:spcPts val="0"/>
                        </a:spcAft>
                      </a:pPr>
                      <a:r>
                        <a:rPr lang="en-US" sz="2000" dirty="0">
                          <a:effectLst/>
                        </a:rPr>
                        <a:t>Vision Materials</a:t>
                      </a:r>
                      <a:endParaRPr lang="en-US" sz="2000" dirty="0">
                        <a:effectLst/>
                        <a:latin typeface="Times New Roman"/>
                        <a:ea typeface="Calibri"/>
                        <a:cs typeface="Times New Roman"/>
                      </a:endParaRPr>
                    </a:p>
                  </a:txBody>
                  <a:tcPr marL="68580" marR="68580" marT="0" marB="0" anchor="ctr"/>
                </a:tc>
                <a:tc>
                  <a:txBody>
                    <a:bodyPr/>
                    <a:lstStyle/>
                    <a:p>
                      <a:pPr marL="0" marR="0">
                        <a:spcBef>
                          <a:spcPts val="0"/>
                        </a:spcBef>
                        <a:spcAft>
                          <a:spcPts val="0"/>
                        </a:spcAft>
                      </a:pPr>
                      <a:r>
                        <a:rPr lang="en-US" sz="1600" dirty="0">
                          <a:effectLst/>
                        </a:rPr>
                        <a:t>Vision materials (i.e. frames, glasses, lenses, etc.) are reimbursed at 80%, up to a maximum</a:t>
                      </a:r>
                      <a:r>
                        <a:rPr lang="en-US" sz="1600" baseline="0" dirty="0">
                          <a:effectLst/>
                        </a:rPr>
                        <a:t> of $300 per calendar year.</a:t>
                      </a:r>
                      <a:endParaRPr lang="en-US" sz="1600" dirty="0">
                        <a:effectLst/>
                        <a:latin typeface="Times New Roman"/>
                        <a:ea typeface="Calibri"/>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8532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 Eye Care </a:t>
            </a:r>
            <a:br>
              <a:rPr lang="en-US" dirty="0"/>
            </a:br>
            <a:r>
              <a:rPr lang="en-US" dirty="0"/>
              <a:t>Out-of-Pocket Costs</a:t>
            </a:r>
          </a:p>
        </p:txBody>
      </p:sp>
      <p:sp>
        <p:nvSpPr>
          <p:cNvPr id="3" name="Content Placeholder 2"/>
          <p:cNvSpPr>
            <a:spLocks noGrp="1"/>
          </p:cNvSpPr>
          <p:nvPr>
            <p:ph idx="1"/>
          </p:nvPr>
        </p:nvSpPr>
        <p:spPr/>
        <p:txBody>
          <a:bodyPr/>
          <a:lstStyle/>
          <a:p>
            <a:r>
              <a:rPr lang="en-US" dirty="0"/>
              <a:t>Participant has an annual eye exam and requires new glasses (lens and frames). The eye exam costs $99 and the glasses cost $400.</a:t>
            </a:r>
          </a:p>
          <a:p>
            <a:r>
              <a:rPr lang="en-US" dirty="0"/>
              <a:t>Hint:</a:t>
            </a:r>
          </a:p>
          <a:p>
            <a:pPr lvl="1"/>
            <a:r>
              <a:rPr lang="en-US" dirty="0"/>
              <a:t>Annual eye exam is considered preventive.</a:t>
            </a:r>
          </a:p>
          <a:p>
            <a:pPr lvl="1"/>
            <a:r>
              <a:rPr lang="en-US" dirty="0"/>
              <a:t>Glasses have a maximum reimbursement amount.</a:t>
            </a:r>
          </a:p>
          <a:p>
            <a:endParaRPr lang="en-US" dirty="0"/>
          </a:p>
          <a:p>
            <a:endParaRPr lang="en-US" dirty="0"/>
          </a:p>
        </p:txBody>
      </p:sp>
    </p:spTree>
    <p:extLst>
      <p:ext uri="{BB962C8B-B14F-4D97-AF65-F5344CB8AC3E}">
        <p14:creationId xmlns:p14="http://schemas.microsoft.com/office/powerpoint/2010/main" val="184327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Out-of-Pocket</a:t>
            </a:r>
            <a:br>
              <a:rPr lang="en-US" dirty="0"/>
            </a:br>
            <a:r>
              <a:rPr lang="en-US" dirty="0"/>
              <a:t>Eye Care Cost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1055510"/>
              </p:ext>
            </p:extLst>
          </p:nvPr>
        </p:nvGraphicFramePr>
        <p:xfrm>
          <a:off x="716280" y="2971800"/>
          <a:ext cx="7558752" cy="28956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972408">
                  <a:extLst>
                    <a:ext uri="{9D8B030D-6E8A-4147-A177-3AD203B41FA5}">
                      <a16:colId xmlns:a16="http://schemas.microsoft.com/office/drawing/2014/main" val="20001"/>
                    </a:ext>
                  </a:extLst>
                </a:gridCol>
                <a:gridCol w="1282824">
                  <a:extLst>
                    <a:ext uri="{9D8B030D-6E8A-4147-A177-3AD203B41FA5}">
                      <a16:colId xmlns:a16="http://schemas.microsoft.com/office/drawing/2014/main" val="20002"/>
                    </a:ext>
                  </a:extLst>
                </a:gridCol>
                <a:gridCol w="1280160">
                  <a:extLst>
                    <a:ext uri="{9D8B030D-6E8A-4147-A177-3AD203B41FA5}">
                      <a16:colId xmlns:a16="http://schemas.microsoft.com/office/drawing/2014/main" val="20003"/>
                    </a:ext>
                  </a:extLst>
                </a:gridCol>
                <a:gridCol w="1280160">
                  <a:extLst>
                    <a:ext uri="{9D8B030D-6E8A-4147-A177-3AD203B41FA5}">
                      <a16:colId xmlns:a16="http://schemas.microsoft.com/office/drawing/2014/main" val="20004"/>
                    </a:ext>
                  </a:extLst>
                </a:gridCol>
              </a:tblGrid>
              <a:tr h="723900">
                <a:tc>
                  <a:txBody>
                    <a:bodyPr/>
                    <a:lstStyle/>
                    <a:p>
                      <a:r>
                        <a:rPr lang="en-US" dirty="0"/>
                        <a:t>If Glasses Cost:</a:t>
                      </a:r>
                    </a:p>
                  </a:txBody>
                  <a:tcPr/>
                </a:tc>
                <a:tc>
                  <a:txBody>
                    <a:bodyPr/>
                    <a:lstStyle/>
                    <a:p>
                      <a:pPr algn="ctr"/>
                      <a:r>
                        <a:rPr lang="en-US" dirty="0"/>
                        <a:t>$300</a:t>
                      </a:r>
                    </a:p>
                  </a:txBody>
                  <a:tcPr/>
                </a:tc>
                <a:tc>
                  <a:txBody>
                    <a:bodyPr/>
                    <a:lstStyle/>
                    <a:p>
                      <a:pPr algn="ctr"/>
                      <a:r>
                        <a:rPr lang="en-US" dirty="0"/>
                        <a:t>$375 </a:t>
                      </a:r>
                    </a:p>
                  </a:txBody>
                  <a:tcPr/>
                </a:tc>
                <a:tc>
                  <a:txBody>
                    <a:bodyPr/>
                    <a:lstStyle/>
                    <a:p>
                      <a:pPr algn="ctr"/>
                      <a:r>
                        <a:rPr lang="en-US" dirty="0"/>
                        <a:t>$400</a:t>
                      </a:r>
                    </a:p>
                  </a:txBody>
                  <a:tcPr/>
                </a:tc>
                <a:tc>
                  <a:txBody>
                    <a:bodyPr/>
                    <a:lstStyle/>
                    <a:p>
                      <a:pPr algn="ctr"/>
                      <a:r>
                        <a:rPr lang="en-US" dirty="0"/>
                        <a:t>$500</a:t>
                      </a:r>
                    </a:p>
                  </a:txBody>
                  <a:tcPr/>
                </a:tc>
                <a:extLst>
                  <a:ext uri="{0D108BD9-81ED-4DB2-BD59-A6C34878D82A}">
                    <a16:rowId xmlns:a16="http://schemas.microsoft.com/office/drawing/2014/main" val="10000"/>
                  </a:ext>
                </a:extLst>
              </a:tr>
              <a:tr h="723900">
                <a:tc>
                  <a:txBody>
                    <a:bodyPr/>
                    <a:lstStyle/>
                    <a:p>
                      <a:r>
                        <a:rPr lang="en-US" dirty="0"/>
                        <a:t>Insurance</a:t>
                      </a:r>
                      <a:r>
                        <a:rPr lang="en-US" baseline="0" dirty="0"/>
                        <a:t> Pays 80%,</a:t>
                      </a:r>
                    </a:p>
                    <a:p>
                      <a:r>
                        <a:rPr lang="en-US" baseline="0" dirty="0"/>
                        <a:t>up to $300</a:t>
                      </a:r>
                      <a:endParaRPr lang="en-US" dirty="0"/>
                    </a:p>
                  </a:txBody>
                  <a:tcPr/>
                </a:tc>
                <a:tc>
                  <a:txBody>
                    <a:bodyPr/>
                    <a:lstStyle/>
                    <a:p>
                      <a:pPr algn="ctr"/>
                      <a:r>
                        <a:rPr lang="en-US" dirty="0"/>
                        <a:t>$240</a:t>
                      </a:r>
                    </a:p>
                  </a:txBody>
                  <a:tcPr/>
                </a:tc>
                <a:tc>
                  <a:txBody>
                    <a:bodyPr/>
                    <a:lstStyle/>
                    <a:p>
                      <a:pPr algn="ctr"/>
                      <a:r>
                        <a:rPr lang="en-US" dirty="0"/>
                        <a:t>$300 (max)</a:t>
                      </a:r>
                    </a:p>
                  </a:txBody>
                  <a:tcPr/>
                </a:tc>
                <a:tc>
                  <a:txBody>
                    <a:bodyPr/>
                    <a:lstStyle/>
                    <a:p>
                      <a:pPr algn="ctr"/>
                      <a:r>
                        <a:rPr lang="en-US" dirty="0"/>
                        <a:t>$300 (max)</a:t>
                      </a:r>
                    </a:p>
                  </a:txBody>
                  <a:tcPr/>
                </a:tc>
                <a:tc>
                  <a:txBody>
                    <a:bodyPr/>
                    <a:lstStyle/>
                    <a:p>
                      <a:pPr algn="ctr"/>
                      <a:r>
                        <a:rPr lang="en-US" dirty="0"/>
                        <a:t>$300 (max)</a:t>
                      </a:r>
                    </a:p>
                  </a:txBody>
                  <a:tcPr/>
                </a:tc>
                <a:extLst>
                  <a:ext uri="{0D108BD9-81ED-4DB2-BD59-A6C34878D82A}">
                    <a16:rowId xmlns:a16="http://schemas.microsoft.com/office/drawing/2014/main" val="10001"/>
                  </a:ext>
                </a:extLst>
              </a:tr>
              <a:tr h="723900">
                <a:tc>
                  <a:txBody>
                    <a:bodyPr/>
                    <a:lstStyle/>
                    <a:p>
                      <a:r>
                        <a:rPr lang="en-US" dirty="0"/>
                        <a:t>Employee Pays</a:t>
                      </a:r>
                    </a:p>
                  </a:txBody>
                  <a:tcPr/>
                </a:tc>
                <a:tc>
                  <a:txBody>
                    <a:bodyPr/>
                    <a:lstStyle/>
                    <a:p>
                      <a:pPr algn="ctr"/>
                      <a:r>
                        <a:rPr lang="en-US" dirty="0"/>
                        <a:t>$  60</a:t>
                      </a:r>
                    </a:p>
                  </a:txBody>
                  <a:tcPr/>
                </a:tc>
                <a:tc>
                  <a:txBody>
                    <a:bodyPr/>
                    <a:lstStyle/>
                    <a:p>
                      <a:pPr algn="ctr"/>
                      <a:r>
                        <a:rPr lang="en-US" dirty="0"/>
                        <a:t>$  75</a:t>
                      </a:r>
                    </a:p>
                  </a:txBody>
                  <a:tcPr/>
                </a:tc>
                <a:tc>
                  <a:txBody>
                    <a:bodyPr/>
                    <a:lstStyle/>
                    <a:p>
                      <a:pPr algn="ctr"/>
                      <a:r>
                        <a:rPr lang="en-US" dirty="0"/>
                        <a:t>$ 100</a:t>
                      </a:r>
                    </a:p>
                  </a:txBody>
                  <a:tcPr/>
                </a:tc>
                <a:tc>
                  <a:txBody>
                    <a:bodyPr/>
                    <a:lstStyle/>
                    <a:p>
                      <a:pPr algn="ctr"/>
                      <a:r>
                        <a:rPr lang="en-US" dirty="0"/>
                        <a:t>$200</a:t>
                      </a:r>
                    </a:p>
                  </a:txBody>
                  <a:tcPr/>
                </a:tc>
                <a:extLst>
                  <a:ext uri="{0D108BD9-81ED-4DB2-BD59-A6C34878D82A}">
                    <a16:rowId xmlns:a16="http://schemas.microsoft.com/office/drawing/2014/main" val="10002"/>
                  </a:ext>
                </a:extLst>
              </a:tr>
              <a:tr h="723900">
                <a:tc>
                  <a:txBody>
                    <a:bodyPr/>
                    <a:lstStyle/>
                    <a:p>
                      <a:r>
                        <a:rPr lang="en-US" dirty="0"/>
                        <a:t>Employee’s Percentage of Total Cost</a:t>
                      </a:r>
                    </a:p>
                  </a:txBody>
                  <a:tcPr/>
                </a:tc>
                <a:tc>
                  <a:txBody>
                    <a:bodyPr/>
                    <a:lstStyle/>
                    <a:p>
                      <a:pPr algn="ctr"/>
                      <a:r>
                        <a:rPr lang="en-US" dirty="0"/>
                        <a:t>20%</a:t>
                      </a:r>
                    </a:p>
                  </a:txBody>
                  <a:tcPr/>
                </a:tc>
                <a:tc>
                  <a:txBody>
                    <a:bodyPr/>
                    <a:lstStyle/>
                    <a:p>
                      <a:pPr algn="ctr"/>
                      <a:r>
                        <a:rPr lang="en-US" dirty="0"/>
                        <a:t>20%</a:t>
                      </a:r>
                    </a:p>
                  </a:txBody>
                  <a:tcPr/>
                </a:tc>
                <a:tc>
                  <a:txBody>
                    <a:bodyPr/>
                    <a:lstStyle/>
                    <a:p>
                      <a:pPr algn="ctr"/>
                      <a:r>
                        <a:rPr lang="en-US" dirty="0"/>
                        <a:t>25%</a:t>
                      </a:r>
                    </a:p>
                  </a:txBody>
                  <a:tcPr/>
                </a:tc>
                <a:tc>
                  <a:txBody>
                    <a:bodyPr/>
                    <a:lstStyle/>
                    <a:p>
                      <a:pPr algn="ctr"/>
                      <a:r>
                        <a:rPr lang="en-US" dirty="0"/>
                        <a:t>40%</a:t>
                      </a:r>
                    </a:p>
                  </a:txBody>
                  <a:tcPr/>
                </a:tc>
                <a:extLst>
                  <a:ext uri="{0D108BD9-81ED-4DB2-BD59-A6C34878D82A}">
                    <a16:rowId xmlns:a16="http://schemas.microsoft.com/office/drawing/2014/main" val="10003"/>
                  </a:ext>
                </a:extLst>
              </a:tr>
            </a:tbl>
          </a:graphicData>
        </a:graphic>
      </p:graphicFrame>
      <p:sp>
        <p:nvSpPr>
          <p:cNvPr id="6" name="TextBox 5"/>
          <p:cNvSpPr txBox="1"/>
          <p:nvPr/>
        </p:nvSpPr>
        <p:spPr>
          <a:xfrm>
            <a:off x="762000" y="2057400"/>
            <a:ext cx="7467600" cy="707886"/>
          </a:xfrm>
          <a:prstGeom prst="rect">
            <a:avLst/>
          </a:prstGeom>
          <a:noFill/>
        </p:spPr>
        <p:txBody>
          <a:bodyPr wrap="square" rtlCol="0">
            <a:spAutoFit/>
          </a:bodyPr>
          <a:lstStyle/>
          <a:p>
            <a:pPr marL="0" lvl="1"/>
            <a:r>
              <a:rPr lang="en-US" sz="2000" b="1" dirty="0"/>
              <a:t>Annual eye exam is covered at 100% with no deductible.</a:t>
            </a:r>
          </a:p>
          <a:p>
            <a:pPr marL="0" lvl="1"/>
            <a:r>
              <a:rPr lang="en-US" sz="2000" b="1" dirty="0"/>
              <a:t>Employee pays $100 because of $300 Cap on glasses.</a:t>
            </a:r>
          </a:p>
        </p:txBody>
      </p:sp>
    </p:spTree>
    <p:extLst>
      <p:ext uri="{BB962C8B-B14F-4D97-AF65-F5344CB8AC3E}">
        <p14:creationId xmlns:p14="http://schemas.microsoft.com/office/powerpoint/2010/main" val="858757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Prescription Drugs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7314019"/>
              </p:ext>
            </p:extLst>
          </p:nvPr>
        </p:nvGraphicFramePr>
        <p:xfrm>
          <a:off x="948159" y="2463282"/>
          <a:ext cx="7237683" cy="3283527"/>
        </p:xfrm>
        <a:graphic>
          <a:graphicData uri="http://schemas.openxmlformats.org/drawingml/2006/table">
            <a:tbl>
              <a:tblPr firstRow="1" firstCol="1" bandRow="1">
                <a:tableStyleId>{5C22544A-7EE6-4342-B048-85BDC9FD1C3A}</a:tableStyleId>
              </a:tblPr>
              <a:tblGrid>
                <a:gridCol w="2785037">
                  <a:extLst>
                    <a:ext uri="{9D8B030D-6E8A-4147-A177-3AD203B41FA5}">
                      <a16:colId xmlns:a16="http://schemas.microsoft.com/office/drawing/2014/main" val="20000"/>
                    </a:ext>
                  </a:extLst>
                </a:gridCol>
                <a:gridCol w="1271204">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626962">
                  <a:extLst>
                    <a:ext uri="{9D8B030D-6E8A-4147-A177-3AD203B41FA5}">
                      <a16:colId xmlns:a16="http://schemas.microsoft.com/office/drawing/2014/main" val="20003"/>
                    </a:ext>
                  </a:extLst>
                </a:gridCol>
              </a:tblGrid>
              <a:tr h="852054">
                <a:tc>
                  <a:txBody>
                    <a:bodyPr/>
                    <a:lstStyle/>
                    <a:p>
                      <a:pPr marL="0" marR="0">
                        <a:spcBef>
                          <a:spcPts val="0"/>
                        </a:spcBef>
                        <a:spcAft>
                          <a:spcPts val="300"/>
                        </a:spcAft>
                      </a:pPr>
                      <a:r>
                        <a:rPr lang="en-US" sz="1600" dirty="0">
                          <a:effectLst/>
                        </a:rPr>
                        <a:t>Prescription Drugs</a:t>
                      </a:r>
                    </a:p>
                    <a:p>
                      <a:pPr marL="0" marR="0">
                        <a:spcBef>
                          <a:spcPts val="0"/>
                        </a:spcBef>
                        <a:spcAft>
                          <a:spcPts val="300"/>
                        </a:spcAft>
                      </a:pPr>
                      <a:r>
                        <a:rPr lang="en-US" sz="1600" dirty="0">
                          <a:effectLst/>
                        </a:rPr>
                        <a:t>Retail — 30 Day Supply</a:t>
                      </a:r>
                      <a:endParaRPr lang="en-US" sz="1600" dirty="0">
                        <a:effectLst/>
                        <a:latin typeface="Times New Roman"/>
                        <a:ea typeface="Calibri"/>
                        <a:cs typeface="Times New Roman"/>
                      </a:endParaRPr>
                    </a:p>
                  </a:txBody>
                  <a:tcPr marL="68580" marR="68580" marT="0" marB="0" anchor="b"/>
                </a:tc>
                <a:tc>
                  <a:txBody>
                    <a:bodyPr/>
                    <a:lstStyle/>
                    <a:p>
                      <a:pPr marL="0" marR="0">
                        <a:spcBef>
                          <a:spcPts val="0"/>
                        </a:spcBef>
                        <a:spcAft>
                          <a:spcPts val="300"/>
                        </a:spcAft>
                      </a:pPr>
                      <a:r>
                        <a:rPr lang="en-US" sz="1600" dirty="0">
                          <a:effectLst/>
                        </a:rPr>
                        <a:t>Care Received</a:t>
                      </a:r>
                      <a:br>
                        <a:rPr lang="en-US" sz="1600" dirty="0">
                          <a:effectLst/>
                        </a:rPr>
                      </a:br>
                      <a:r>
                        <a:rPr lang="en-US" sz="1600" dirty="0">
                          <a:effectLst/>
                        </a:rPr>
                        <a:t>Outside U.S.</a:t>
                      </a:r>
                      <a:endParaRPr lang="en-US" sz="1600" dirty="0">
                        <a:effectLst/>
                        <a:latin typeface="Times New Roman"/>
                        <a:ea typeface="Calibri"/>
                        <a:cs typeface="Times New Roman"/>
                      </a:endParaRPr>
                    </a:p>
                  </a:txBody>
                  <a:tcPr marL="68580" marR="68580" marT="0" marB="0" anchor="b"/>
                </a:tc>
                <a:tc gridSpan="2">
                  <a:txBody>
                    <a:bodyPr/>
                    <a:lstStyle/>
                    <a:p>
                      <a:pPr marL="0" marR="0" algn="ctr">
                        <a:spcBef>
                          <a:spcPts val="0"/>
                        </a:spcBef>
                        <a:spcAft>
                          <a:spcPts val="300"/>
                        </a:spcAft>
                      </a:pPr>
                      <a:br>
                        <a:rPr lang="en-US" sz="1600" dirty="0">
                          <a:effectLst/>
                        </a:rPr>
                      </a:br>
                      <a:r>
                        <a:rPr lang="en-US" sz="1600" dirty="0">
                          <a:effectLst/>
                        </a:rPr>
                        <a:t>Care Received in U.S.</a:t>
                      </a:r>
                      <a:endParaRPr lang="en-US" sz="1600" dirty="0">
                        <a:effectLst/>
                        <a:latin typeface="Times New Roman"/>
                        <a:ea typeface="Calibri"/>
                        <a:cs typeface="Times New Roman"/>
                      </a:endParaRPr>
                    </a:p>
                  </a:txBody>
                  <a:tcPr marL="68580" marR="68580" marT="0" marB="0" anchor="b"/>
                </a:tc>
                <a:tc hMerge="1">
                  <a:txBody>
                    <a:bodyPr/>
                    <a:lstStyle/>
                    <a:p>
                      <a:endParaRPr lang="en-US"/>
                    </a:p>
                  </a:txBody>
                  <a:tcPr/>
                </a:tc>
                <a:extLst>
                  <a:ext uri="{0D108BD9-81ED-4DB2-BD59-A6C34878D82A}">
                    <a16:rowId xmlns:a16="http://schemas.microsoft.com/office/drawing/2014/main" val="10000"/>
                  </a:ext>
                </a:extLst>
              </a:tr>
              <a:tr h="757382">
                <a:tc>
                  <a:txBody>
                    <a:bodyPr/>
                    <a:lstStyle/>
                    <a:p>
                      <a:pPr marL="0" marR="0">
                        <a:spcBef>
                          <a:spcPts val="0"/>
                        </a:spcBef>
                        <a:spcAft>
                          <a:spcPts val="300"/>
                        </a:spcAft>
                      </a:pPr>
                      <a:r>
                        <a:rPr lang="en-US" sz="1600" dirty="0">
                          <a:effectLst/>
                        </a:rPr>
                        <a:t>Drug Category (Tier)</a:t>
                      </a:r>
                      <a:endParaRPr lang="en-US" sz="1600" dirty="0">
                        <a:effectLst/>
                        <a:latin typeface="Times New Roman"/>
                        <a:ea typeface="Calibri"/>
                        <a:cs typeface="Times New Roman"/>
                      </a:endParaRPr>
                    </a:p>
                  </a:txBody>
                  <a:tcPr marL="68580" marR="68580" marT="0" marB="0" anchor="ctr"/>
                </a:tc>
                <a:tc>
                  <a:txBody>
                    <a:bodyPr/>
                    <a:lstStyle/>
                    <a:p>
                      <a:pPr marL="0" marR="0">
                        <a:spcBef>
                          <a:spcPts val="0"/>
                        </a:spcBef>
                        <a:spcAft>
                          <a:spcPts val="300"/>
                        </a:spcAft>
                      </a:pPr>
                      <a:r>
                        <a:rPr lang="en-US" sz="1600" dirty="0">
                          <a:effectLst/>
                        </a:rPr>
                        <a:t>Any Provider</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0"/>
                        </a:spcAft>
                      </a:pPr>
                      <a:r>
                        <a:rPr lang="en-US" sz="1600" dirty="0">
                          <a:effectLst/>
                        </a:rPr>
                        <a:t>CIGNA </a:t>
                      </a:r>
                    </a:p>
                    <a:p>
                      <a:pPr marL="0" marR="0" algn="ctr">
                        <a:spcBef>
                          <a:spcPts val="0"/>
                        </a:spcBef>
                        <a:spcAft>
                          <a:spcPts val="0"/>
                        </a:spcAft>
                      </a:pPr>
                      <a:r>
                        <a:rPr lang="en-US" sz="1600" dirty="0">
                          <a:effectLst/>
                        </a:rPr>
                        <a:t>In-Network</a:t>
                      </a:r>
                    </a:p>
                    <a:p>
                      <a:pPr marL="0" marR="0" algn="ctr">
                        <a:spcBef>
                          <a:spcPts val="0"/>
                        </a:spcBef>
                        <a:spcAft>
                          <a:spcPts val="0"/>
                        </a:spcAft>
                      </a:pPr>
                      <a:r>
                        <a:rPr lang="en-US" sz="1600" dirty="0">
                          <a:effectLst/>
                          <a:latin typeface="Times New Roman"/>
                          <a:ea typeface="Calibri"/>
                          <a:cs typeface="Times New Roman"/>
                        </a:rPr>
                        <a:t>Provider</a:t>
                      </a:r>
                    </a:p>
                  </a:txBody>
                  <a:tcPr marL="68580" marR="68580" marT="0" marB="0" anchor="ctr"/>
                </a:tc>
                <a:tc>
                  <a:txBody>
                    <a:bodyPr/>
                    <a:lstStyle/>
                    <a:p>
                      <a:pPr marL="0" marR="0" algn="ctr">
                        <a:spcBef>
                          <a:spcPts val="0"/>
                        </a:spcBef>
                        <a:spcAft>
                          <a:spcPts val="300"/>
                        </a:spcAft>
                      </a:pPr>
                      <a:r>
                        <a:rPr lang="en-US" sz="1600" dirty="0">
                          <a:effectLst/>
                        </a:rPr>
                        <a:t>CIGNA</a:t>
                      </a:r>
                    </a:p>
                    <a:p>
                      <a:pPr marL="0" marR="0" algn="ctr">
                        <a:spcBef>
                          <a:spcPts val="0"/>
                        </a:spcBef>
                        <a:spcAft>
                          <a:spcPts val="300"/>
                        </a:spcAft>
                      </a:pPr>
                      <a:r>
                        <a:rPr lang="en-US" sz="1600" dirty="0">
                          <a:effectLst/>
                        </a:rPr>
                        <a:t>Out-of-Network</a:t>
                      </a:r>
                    </a:p>
                    <a:p>
                      <a:pPr marL="0" marR="0" algn="ctr">
                        <a:spcBef>
                          <a:spcPts val="0"/>
                        </a:spcBef>
                        <a:spcAft>
                          <a:spcPts val="300"/>
                        </a:spcAft>
                      </a:pPr>
                      <a:r>
                        <a:rPr lang="en-US" sz="1600" dirty="0">
                          <a:effectLst/>
                        </a:rPr>
                        <a:t>Provider</a:t>
                      </a:r>
                      <a:endParaRPr lang="en-US" sz="1600" dirty="0">
                        <a:effectLst/>
                        <a:latin typeface="Times New Roman"/>
                        <a:ea typeface="Calibri"/>
                        <a:cs typeface="Times New Roman"/>
                      </a:endParaRPr>
                    </a:p>
                  </a:txBody>
                  <a:tcPr marL="68580" marR="68580" marT="0" marB="0" anchor="ctr"/>
                </a:tc>
                <a:extLst>
                  <a:ext uri="{0D108BD9-81ED-4DB2-BD59-A6C34878D82A}">
                    <a16:rowId xmlns:a16="http://schemas.microsoft.com/office/drawing/2014/main" val="10001"/>
                  </a:ext>
                </a:extLst>
              </a:tr>
              <a:tr h="378691">
                <a:tc>
                  <a:txBody>
                    <a:bodyPr/>
                    <a:lstStyle/>
                    <a:p>
                      <a:pPr marL="0" marR="0">
                        <a:spcBef>
                          <a:spcPts val="0"/>
                        </a:spcBef>
                        <a:spcAft>
                          <a:spcPts val="300"/>
                        </a:spcAft>
                      </a:pP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300"/>
                        </a:spcAft>
                      </a:pP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300"/>
                        </a:spcAft>
                      </a:pPr>
                      <a:r>
                        <a:rPr lang="en-US" sz="1600" dirty="0">
                          <a:effectLst/>
                        </a:rPr>
                        <a:t>Pays 100% after copay:</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300"/>
                        </a:spcAft>
                      </a:pPr>
                      <a:endParaRPr lang="en-US" sz="1600" dirty="0">
                        <a:effectLst/>
                        <a:latin typeface="Times New Roman"/>
                        <a:ea typeface="Calibri"/>
                        <a:cs typeface="Times New Roman"/>
                      </a:endParaRPr>
                    </a:p>
                  </a:txBody>
                  <a:tcPr marL="68580" marR="68580" marT="0" marB="0" anchor="ctr"/>
                </a:tc>
                <a:extLst>
                  <a:ext uri="{0D108BD9-81ED-4DB2-BD59-A6C34878D82A}">
                    <a16:rowId xmlns:a16="http://schemas.microsoft.com/office/drawing/2014/main" val="10002"/>
                  </a:ext>
                </a:extLst>
              </a:tr>
              <a:tr h="378691">
                <a:tc>
                  <a:txBody>
                    <a:bodyPr/>
                    <a:lstStyle/>
                    <a:p>
                      <a:pPr marL="0" marR="0">
                        <a:spcBef>
                          <a:spcPts val="0"/>
                        </a:spcBef>
                        <a:spcAft>
                          <a:spcPts val="300"/>
                        </a:spcAft>
                      </a:pPr>
                      <a:r>
                        <a:rPr lang="en-US" sz="1600" dirty="0">
                          <a:effectLst/>
                        </a:rPr>
                        <a:t>Generic (Tier</a:t>
                      </a:r>
                      <a:r>
                        <a:rPr lang="en-US" sz="1600" baseline="30000" dirty="0">
                          <a:effectLst/>
                        </a:rPr>
                        <a:t>1</a:t>
                      </a:r>
                      <a:r>
                        <a:rPr lang="en-US" sz="1600" dirty="0">
                          <a:effectLst/>
                        </a:rPr>
                        <a:t>)</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300"/>
                        </a:spcAft>
                      </a:pPr>
                      <a:r>
                        <a:rPr lang="en-US" sz="1600" dirty="0">
                          <a:effectLst/>
                        </a:rPr>
                        <a:t>90%</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300"/>
                        </a:spcAft>
                      </a:pPr>
                      <a:r>
                        <a:rPr lang="en-US" sz="1600" dirty="0">
                          <a:effectLst/>
                        </a:rPr>
                        <a:t>No copay</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300"/>
                        </a:spcAft>
                      </a:pPr>
                      <a:r>
                        <a:rPr lang="en-US" sz="1600" dirty="0">
                          <a:effectLst/>
                        </a:rPr>
                        <a:t>No coverage</a:t>
                      </a:r>
                      <a:endParaRPr lang="en-US" sz="1600" dirty="0">
                        <a:effectLst/>
                        <a:latin typeface="Times New Roman"/>
                        <a:ea typeface="Calibri"/>
                        <a:cs typeface="Times New Roman"/>
                      </a:endParaRPr>
                    </a:p>
                  </a:txBody>
                  <a:tcPr marL="68580" marR="68580" marT="0" marB="0" anchor="ctr"/>
                </a:tc>
                <a:extLst>
                  <a:ext uri="{0D108BD9-81ED-4DB2-BD59-A6C34878D82A}">
                    <a16:rowId xmlns:a16="http://schemas.microsoft.com/office/drawing/2014/main" val="10003"/>
                  </a:ext>
                </a:extLst>
              </a:tr>
              <a:tr h="378691">
                <a:tc>
                  <a:txBody>
                    <a:bodyPr/>
                    <a:lstStyle/>
                    <a:p>
                      <a:pPr marL="0" marR="0">
                        <a:spcBef>
                          <a:spcPts val="0"/>
                        </a:spcBef>
                        <a:spcAft>
                          <a:spcPts val="300"/>
                        </a:spcAft>
                      </a:pPr>
                      <a:r>
                        <a:rPr lang="en-US" sz="1600" dirty="0">
                          <a:effectLst/>
                        </a:rPr>
                        <a:t>Preferred Brand (Tier</a:t>
                      </a:r>
                      <a:r>
                        <a:rPr lang="en-US" sz="1600" baseline="30000" dirty="0">
                          <a:effectLst/>
                        </a:rPr>
                        <a:t>2</a:t>
                      </a:r>
                      <a:r>
                        <a:rPr lang="en-US" sz="1600" dirty="0">
                          <a:effectLst/>
                        </a:rPr>
                        <a:t>)</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300"/>
                        </a:spcAft>
                      </a:pPr>
                      <a:r>
                        <a:rPr lang="en-US" sz="1600" dirty="0">
                          <a:effectLst/>
                        </a:rPr>
                        <a:t>90%</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300"/>
                        </a:spcAft>
                      </a:pPr>
                      <a:r>
                        <a:rPr lang="en-US" sz="1600" dirty="0">
                          <a:effectLst/>
                        </a:rPr>
                        <a:t>$25/Rx copay</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300"/>
                        </a:spcAft>
                      </a:pPr>
                      <a:r>
                        <a:rPr lang="en-US" sz="1600" dirty="0">
                          <a:effectLst/>
                        </a:rPr>
                        <a:t>No coverage</a:t>
                      </a:r>
                      <a:endParaRPr lang="en-US" sz="1600" dirty="0">
                        <a:effectLst/>
                        <a:latin typeface="Times New Roman"/>
                        <a:ea typeface="Calibri"/>
                        <a:cs typeface="Times New Roman"/>
                      </a:endParaRPr>
                    </a:p>
                  </a:txBody>
                  <a:tcPr marL="68580" marR="68580" marT="0" marB="0" anchor="ctr"/>
                </a:tc>
                <a:extLst>
                  <a:ext uri="{0D108BD9-81ED-4DB2-BD59-A6C34878D82A}">
                    <a16:rowId xmlns:a16="http://schemas.microsoft.com/office/drawing/2014/main" val="10004"/>
                  </a:ext>
                </a:extLst>
              </a:tr>
              <a:tr h="378691">
                <a:tc>
                  <a:txBody>
                    <a:bodyPr/>
                    <a:lstStyle/>
                    <a:p>
                      <a:pPr marL="0" marR="0">
                        <a:spcBef>
                          <a:spcPts val="0"/>
                        </a:spcBef>
                        <a:spcAft>
                          <a:spcPts val="300"/>
                        </a:spcAft>
                      </a:pPr>
                      <a:r>
                        <a:rPr lang="en-US" sz="1600" dirty="0">
                          <a:effectLst/>
                        </a:rPr>
                        <a:t>Non-Preferred Brand (Tier</a:t>
                      </a:r>
                      <a:r>
                        <a:rPr lang="en-US" sz="1600" baseline="30000" dirty="0">
                          <a:effectLst/>
                        </a:rPr>
                        <a:t>3</a:t>
                      </a:r>
                      <a:r>
                        <a:rPr lang="en-US" sz="1600" dirty="0">
                          <a:effectLst/>
                        </a:rPr>
                        <a:t>)</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300"/>
                        </a:spcAft>
                      </a:pPr>
                      <a:r>
                        <a:rPr lang="en-US" sz="1600" dirty="0">
                          <a:effectLst/>
                        </a:rPr>
                        <a:t>90%</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300"/>
                        </a:spcAft>
                      </a:pPr>
                      <a:r>
                        <a:rPr lang="en-US" sz="1600" dirty="0">
                          <a:effectLst/>
                        </a:rPr>
                        <a:t>$80/Rx copay</a:t>
                      </a:r>
                      <a:endParaRPr lang="en-US" sz="1600" dirty="0">
                        <a:effectLst/>
                        <a:latin typeface="Times New Roman"/>
                        <a:ea typeface="Calibri"/>
                        <a:cs typeface="Times New Roman"/>
                      </a:endParaRPr>
                    </a:p>
                  </a:txBody>
                  <a:tcPr marL="68580" marR="68580" marT="0" marB="0" anchor="ctr"/>
                </a:tc>
                <a:tc>
                  <a:txBody>
                    <a:bodyPr/>
                    <a:lstStyle/>
                    <a:p>
                      <a:pPr marL="0" marR="0" algn="ctr">
                        <a:spcBef>
                          <a:spcPts val="0"/>
                        </a:spcBef>
                        <a:spcAft>
                          <a:spcPts val="300"/>
                        </a:spcAft>
                      </a:pPr>
                      <a:r>
                        <a:rPr lang="en-US" sz="1600" dirty="0">
                          <a:effectLst/>
                        </a:rPr>
                        <a:t>No coverage</a:t>
                      </a:r>
                      <a:endParaRPr lang="en-US" sz="1600" dirty="0">
                        <a:effectLst/>
                        <a:latin typeface="Times New Roman"/>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5" name="Rectangle 4"/>
          <p:cNvSpPr/>
          <p:nvPr/>
        </p:nvSpPr>
        <p:spPr>
          <a:xfrm>
            <a:off x="494640" y="1547497"/>
            <a:ext cx="8229600" cy="923330"/>
          </a:xfrm>
          <a:prstGeom prst="rect">
            <a:avLst/>
          </a:prstGeom>
        </p:spPr>
        <p:txBody>
          <a:bodyPr wrap="square">
            <a:spAutoFit/>
          </a:bodyPr>
          <a:lstStyle/>
          <a:p>
            <a:pPr marL="285750" indent="-285750">
              <a:buFont typeface="Wingdings" panose="05000000000000000000" pitchFamily="2" charset="2"/>
              <a:buChar char="§"/>
            </a:pPr>
            <a:r>
              <a:rPr lang="en-US" sz="1800" b="1" dirty="0"/>
              <a:t>For outpatient prescription drugs received </a:t>
            </a:r>
            <a:r>
              <a:rPr lang="en-US" sz="1800" b="1" u="sng" dirty="0"/>
              <a:t>outside</a:t>
            </a:r>
            <a:r>
              <a:rPr lang="en-US" sz="1800" b="1" dirty="0"/>
              <a:t> the U.S.</a:t>
            </a:r>
            <a:r>
              <a:rPr lang="en-US" sz="1800" dirty="0"/>
              <a:t> and inpatient drugs received anywhere, claims are reimbursed by Cigna and treated the same as any other Plan expense.</a:t>
            </a:r>
          </a:p>
        </p:txBody>
      </p:sp>
      <p:sp>
        <p:nvSpPr>
          <p:cNvPr id="7" name="Rectangle 6"/>
          <p:cNvSpPr/>
          <p:nvPr/>
        </p:nvSpPr>
        <p:spPr>
          <a:xfrm>
            <a:off x="990600" y="5700645"/>
            <a:ext cx="7162800" cy="646331"/>
          </a:xfrm>
          <a:prstGeom prst="rect">
            <a:avLst/>
          </a:prstGeom>
        </p:spPr>
        <p:txBody>
          <a:bodyPr wrap="square">
            <a:spAutoFit/>
          </a:bodyPr>
          <a:lstStyle/>
          <a:p>
            <a:r>
              <a:rPr lang="en-US" sz="1200" baseline="30000" dirty="0"/>
              <a:t>1</a:t>
            </a:r>
            <a:r>
              <a:rPr lang="en-US" sz="1200" dirty="0"/>
              <a:t> Generic is non-brand equivalents to brand name drugs that can be purchased at discount.</a:t>
            </a:r>
          </a:p>
          <a:p>
            <a:r>
              <a:rPr lang="en-US" sz="1200" baseline="30000" dirty="0"/>
              <a:t>2</a:t>
            </a:r>
            <a:r>
              <a:rPr lang="en-US" sz="1200" dirty="0"/>
              <a:t> Brand name drugs that can be purchased at discount.</a:t>
            </a:r>
          </a:p>
          <a:p>
            <a:r>
              <a:rPr lang="en-US" sz="1200" baseline="30000" dirty="0"/>
              <a:t>3 </a:t>
            </a:r>
            <a:r>
              <a:rPr lang="en-US" sz="1200" dirty="0"/>
              <a:t>Brand name drugs that are not discounted by drug manufacturer.</a:t>
            </a:r>
          </a:p>
        </p:txBody>
      </p:sp>
    </p:spTree>
    <p:extLst>
      <p:ext uri="{BB962C8B-B14F-4D97-AF65-F5344CB8AC3E}">
        <p14:creationId xmlns:p14="http://schemas.microsoft.com/office/powerpoint/2010/main" val="2466770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Prescription Drugs in the U.S.</a:t>
            </a:r>
            <a:br>
              <a:rPr lang="en-US" dirty="0"/>
            </a:br>
            <a:endParaRPr lang="en-US" dirty="0"/>
          </a:p>
        </p:txBody>
      </p:sp>
      <p:sp>
        <p:nvSpPr>
          <p:cNvPr id="3" name="Content Placeholder 2"/>
          <p:cNvSpPr>
            <a:spLocks noGrp="1"/>
          </p:cNvSpPr>
          <p:nvPr>
            <p:ph idx="1"/>
          </p:nvPr>
        </p:nvSpPr>
        <p:spPr>
          <a:xfrm>
            <a:off x="685800" y="1447800"/>
            <a:ext cx="7772400" cy="3657600"/>
          </a:xfrm>
        </p:spPr>
        <p:txBody>
          <a:bodyPr/>
          <a:lstStyle/>
          <a:p>
            <a:r>
              <a:rPr lang="en-US" sz="2800" i="1" u="sng" dirty="0"/>
              <a:t>When in the U.S.</a:t>
            </a:r>
            <a:r>
              <a:rPr lang="en-US" sz="2800" i="1" dirty="0"/>
              <a:t>, you must always present your Cigna ID card to the pharmacy to receive the Plan’s discounted price. </a:t>
            </a:r>
            <a:r>
              <a:rPr lang="en-US" sz="2800" i="1" u="sng" dirty="0"/>
              <a:t>Otherwise you will have to pay full price and will not be able to file for reimbursement</a:t>
            </a:r>
            <a:r>
              <a:rPr lang="en-US" sz="2800" i="1" dirty="0"/>
              <a:t>.</a:t>
            </a:r>
          </a:p>
          <a:p>
            <a:r>
              <a:rPr lang="en-US" sz="2800" dirty="0"/>
              <a:t>Your Cigna ID card has the following information that is required by pharmacies to process orders:</a:t>
            </a:r>
          </a:p>
          <a:p>
            <a:pPr marL="685800" lvl="1"/>
            <a:r>
              <a:rPr lang="en-US" sz="2400" b="1" dirty="0"/>
              <a:t>RX issuer (80840)</a:t>
            </a:r>
          </a:p>
          <a:p>
            <a:pPr marL="685800" lvl="1"/>
            <a:r>
              <a:rPr lang="en-US" sz="2400" b="1" dirty="0"/>
              <a:t>Rx Bin 017010</a:t>
            </a:r>
          </a:p>
          <a:p>
            <a:pPr marL="685800" lvl="1"/>
            <a:r>
              <a:rPr lang="en-US" sz="2400" b="1" dirty="0"/>
              <a:t>RX PCN 02160000</a:t>
            </a:r>
          </a:p>
        </p:txBody>
      </p:sp>
    </p:spTree>
    <p:extLst>
      <p:ext uri="{BB962C8B-B14F-4D97-AF65-F5344CB8AC3E}">
        <p14:creationId xmlns:p14="http://schemas.microsoft.com/office/powerpoint/2010/main" val="2592702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Dental Benefit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463051"/>
              </p:ext>
            </p:extLst>
          </p:nvPr>
        </p:nvGraphicFramePr>
        <p:xfrm>
          <a:off x="885123" y="2438400"/>
          <a:ext cx="7238999" cy="3657600"/>
        </p:xfrm>
        <a:graphic>
          <a:graphicData uri="http://schemas.openxmlformats.org/drawingml/2006/table">
            <a:tbl>
              <a:tblPr firstRow="1" firstCol="1" bandRow="1">
                <a:tableStyleId>{5C22544A-7EE6-4342-B048-85BDC9FD1C3A}</a:tableStyleId>
              </a:tblPr>
              <a:tblGrid>
                <a:gridCol w="2395323">
                  <a:extLst>
                    <a:ext uri="{9D8B030D-6E8A-4147-A177-3AD203B41FA5}">
                      <a16:colId xmlns:a16="http://schemas.microsoft.com/office/drawing/2014/main" val="20000"/>
                    </a:ext>
                  </a:extLst>
                </a:gridCol>
                <a:gridCol w="1503874">
                  <a:extLst>
                    <a:ext uri="{9D8B030D-6E8A-4147-A177-3AD203B41FA5}">
                      <a16:colId xmlns:a16="http://schemas.microsoft.com/office/drawing/2014/main" val="20001"/>
                    </a:ext>
                  </a:extLst>
                </a:gridCol>
                <a:gridCol w="1593114">
                  <a:extLst>
                    <a:ext uri="{9D8B030D-6E8A-4147-A177-3AD203B41FA5}">
                      <a16:colId xmlns:a16="http://schemas.microsoft.com/office/drawing/2014/main" val="20002"/>
                    </a:ext>
                  </a:extLst>
                </a:gridCol>
                <a:gridCol w="1746688">
                  <a:extLst>
                    <a:ext uri="{9D8B030D-6E8A-4147-A177-3AD203B41FA5}">
                      <a16:colId xmlns:a16="http://schemas.microsoft.com/office/drawing/2014/main" val="20003"/>
                    </a:ext>
                  </a:extLst>
                </a:gridCol>
              </a:tblGrid>
              <a:tr h="446313">
                <a:tc>
                  <a:txBody>
                    <a:bodyPr/>
                    <a:lstStyle/>
                    <a:p>
                      <a:pPr marL="0" marR="0">
                        <a:spcBef>
                          <a:spcPts val="0"/>
                        </a:spcBef>
                        <a:spcAft>
                          <a:spcPts val="300"/>
                        </a:spcAft>
                      </a:pPr>
                      <a:r>
                        <a:rPr lang="en-US" sz="1600" dirty="0">
                          <a:effectLst/>
                        </a:rPr>
                        <a:t>Dental Care</a:t>
                      </a:r>
                      <a:endParaRPr lang="en-US" sz="1600" dirty="0">
                        <a:effectLst/>
                        <a:latin typeface="Times New Roman"/>
                        <a:ea typeface="Calibri"/>
                        <a:cs typeface="Times New Roman"/>
                      </a:endParaRPr>
                    </a:p>
                  </a:txBody>
                  <a:tcPr marL="48064" marR="48064" marT="0" marB="0" anchor="b"/>
                </a:tc>
                <a:tc>
                  <a:txBody>
                    <a:bodyPr/>
                    <a:lstStyle/>
                    <a:p>
                      <a:pPr marL="0" marR="0" algn="ctr">
                        <a:spcBef>
                          <a:spcPts val="0"/>
                        </a:spcBef>
                        <a:spcAft>
                          <a:spcPts val="300"/>
                        </a:spcAft>
                      </a:pPr>
                      <a:r>
                        <a:rPr lang="en-US" sz="1600" dirty="0">
                          <a:effectLst/>
                        </a:rPr>
                        <a:t>Care Received</a:t>
                      </a:r>
                      <a:br>
                        <a:rPr lang="en-US" sz="1600" dirty="0">
                          <a:effectLst/>
                        </a:rPr>
                      </a:br>
                      <a:r>
                        <a:rPr lang="en-US" sz="1600" dirty="0">
                          <a:effectLst/>
                        </a:rPr>
                        <a:t>Outside U.S.</a:t>
                      </a:r>
                      <a:endParaRPr lang="en-US" sz="1600" dirty="0">
                        <a:effectLst/>
                        <a:latin typeface="Times New Roman"/>
                        <a:ea typeface="Calibri"/>
                        <a:cs typeface="Times New Roman"/>
                      </a:endParaRPr>
                    </a:p>
                  </a:txBody>
                  <a:tcPr marL="48064" marR="48064" marT="0" marB="0" anchor="ctr"/>
                </a:tc>
                <a:tc gridSpan="2">
                  <a:txBody>
                    <a:bodyPr/>
                    <a:lstStyle/>
                    <a:p>
                      <a:pPr marL="0" marR="0" algn="ctr">
                        <a:spcBef>
                          <a:spcPts val="0"/>
                        </a:spcBef>
                        <a:spcAft>
                          <a:spcPts val="300"/>
                        </a:spcAft>
                      </a:pPr>
                      <a:br>
                        <a:rPr lang="en-US" sz="1600" dirty="0">
                          <a:effectLst/>
                        </a:rPr>
                      </a:br>
                      <a:r>
                        <a:rPr lang="en-US" sz="1600" dirty="0">
                          <a:effectLst/>
                        </a:rPr>
                        <a:t>Care Received in U.S.</a:t>
                      </a:r>
                      <a:endParaRPr lang="en-US" sz="1600" dirty="0">
                        <a:effectLst/>
                        <a:latin typeface="Times New Roman"/>
                        <a:ea typeface="Calibri"/>
                        <a:cs typeface="Times New Roman"/>
                      </a:endParaRPr>
                    </a:p>
                  </a:txBody>
                  <a:tcPr marL="48064" marR="48064" marT="0" marB="0" anchor="ctr"/>
                </a:tc>
                <a:tc hMerge="1">
                  <a:txBody>
                    <a:bodyPr/>
                    <a:lstStyle/>
                    <a:p>
                      <a:endParaRPr lang="en-US"/>
                    </a:p>
                  </a:txBody>
                  <a:tcPr/>
                </a:tc>
                <a:extLst>
                  <a:ext uri="{0D108BD9-81ED-4DB2-BD59-A6C34878D82A}">
                    <a16:rowId xmlns:a16="http://schemas.microsoft.com/office/drawing/2014/main" val="10000"/>
                  </a:ext>
                </a:extLst>
              </a:tr>
              <a:tr h="446313">
                <a:tc>
                  <a:txBody>
                    <a:bodyPr/>
                    <a:lstStyle/>
                    <a:p>
                      <a:pPr marL="0" marR="0">
                        <a:spcBef>
                          <a:spcPts val="0"/>
                        </a:spcBef>
                        <a:spcAft>
                          <a:spcPts val="300"/>
                        </a:spcAft>
                      </a:pPr>
                      <a:r>
                        <a:rPr lang="en-US" sz="1600" dirty="0">
                          <a:effectLst/>
                        </a:rPr>
                        <a:t>Active Employee/Bridging</a:t>
                      </a:r>
                      <a:endParaRPr lang="en-US" sz="1600" dirty="0">
                        <a:effectLst/>
                        <a:latin typeface="Times New Roman"/>
                        <a:ea typeface="Calibri"/>
                        <a:cs typeface="Times New Roman"/>
                      </a:endParaRPr>
                    </a:p>
                  </a:txBody>
                  <a:tcPr marL="48064" marR="48064" marT="0" marB="0" anchor="ctr"/>
                </a:tc>
                <a:tc>
                  <a:txBody>
                    <a:bodyPr/>
                    <a:lstStyle/>
                    <a:p>
                      <a:pPr marL="0" marR="0" algn="ctr">
                        <a:spcBef>
                          <a:spcPts val="0"/>
                        </a:spcBef>
                        <a:spcAft>
                          <a:spcPts val="300"/>
                        </a:spcAft>
                      </a:pPr>
                      <a:r>
                        <a:rPr lang="en-US" sz="1600" dirty="0">
                          <a:effectLst/>
                        </a:rPr>
                        <a:t>Any Provider</a:t>
                      </a:r>
                      <a:endParaRPr lang="en-US" sz="1600" dirty="0">
                        <a:effectLst/>
                        <a:latin typeface="Times New Roman"/>
                        <a:ea typeface="Calibri"/>
                        <a:cs typeface="Times New Roman"/>
                      </a:endParaRPr>
                    </a:p>
                  </a:txBody>
                  <a:tcPr marL="48064" marR="48064" marT="0" marB="0" anchor="ctr"/>
                </a:tc>
                <a:tc>
                  <a:txBody>
                    <a:bodyPr/>
                    <a:lstStyle/>
                    <a:p>
                      <a:pPr marL="0" marR="0" algn="ctr">
                        <a:spcBef>
                          <a:spcPts val="0"/>
                        </a:spcBef>
                        <a:spcAft>
                          <a:spcPts val="0"/>
                        </a:spcAft>
                      </a:pPr>
                      <a:r>
                        <a:rPr lang="en-US" sz="1600" dirty="0">
                          <a:effectLst/>
                        </a:rPr>
                        <a:t>CIGNA PPO</a:t>
                      </a:r>
                    </a:p>
                    <a:p>
                      <a:pPr marL="0" marR="0" algn="ctr">
                        <a:spcBef>
                          <a:spcPts val="0"/>
                        </a:spcBef>
                        <a:spcAft>
                          <a:spcPts val="0"/>
                        </a:spcAft>
                      </a:pPr>
                      <a:r>
                        <a:rPr lang="en-US" sz="1600" dirty="0">
                          <a:effectLst/>
                        </a:rPr>
                        <a:t>In-Network</a:t>
                      </a:r>
                    </a:p>
                    <a:p>
                      <a:pPr marL="0" marR="0" algn="ctr">
                        <a:spcBef>
                          <a:spcPts val="0"/>
                        </a:spcBef>
                        <a:spcAft>
                          <a:spcPts val="0"/>
                        </a:spcAft>
                      </a:pPr>
                      <a:r>
                        <a:rPr lang="en-US" sz="1600" dirty="0">
                          <a:effectLst/>
                          <a:latin typeface="Times New Roman"/>
                          <a:ea typeface="Calibri"/>
                          <a:cs typeface="Times New Roman"/>
                        </a:rPr>
                        <a:t>Provider</a:t>
                      </a:r>
                    </a:p>
                  </a:txBody>
                  <a:tcPr marL="48064" marR="48064" marT="0" marB="0" anchor="ctr"/>
                </a:tc>
                <a:tc>
                  <a:txBody>
                    <a:bodyPr/>
                    <a:lstStyle/>
                    <a:p>
                      <a:pPr marL="0" marR="0" algn="ctr">
                        <a:spcBef>
                          <a:spcPts val="0"/>
                        </a:spcBef>
                        <a:spcAft>
                          <a:spcPts val="0"/>
                        </a:spcAft>
                      </a:pPr>
                      <a:r>
                        <a:rPr lang="en-US" sz="1600" dirty="0">
                          <a:effectLst/>
                        </a:rPr>
                        <a:t>CIGNA</a:t>
                      </a:r>
                    </a:p>
                    <a:p>
                      <a:pPr marL="0" marR="0" algn="ctr">
                        <a:spcBef>
                          <a:spcPts val="0"/>
                        </a:spcBef>
                        <a:spcAft>
                          <a:spcPts val="0"/>
                        </a:spcAft>
                      </a:pPr>
                      <a:r>
                        <a:rPr lang="en-US" sz="1600" dirty="0">
                          <a:effectLst/>
                        </a:rPr>
                        <a:t>Out-of-Network</a:t>
                      </a:r>
                    </a:p>
                    <a:p>
                      <a:pPr marL="0" marR="0" algn="ctr">
                        <a:spcBef>
                          <a:spcPts val="0"/>
                        </a:spcBef>
                        <a:spcAft>
                          <a:spcPts val="0"/>
                        </a:spcAft>
                      </a:pPr>
                      <a:r>
                        <a:rPr lang="en-US" sz="1600" dirty="0">
                          <a:effectLst/>
                          <a:latin typeface="Times New Roman"/>
                          <a:ea typeface="Calibri"/>
                          <a:cs typeface="Times New Roman"/>
                        </a:rPr>
                        <a:t>Provider</a:t>
                      </a:r>
                    </a:p>
                  </a:txBody>
                  <a:tcPr marL="48064" marR="48064" marT="0" marB="0" anchor="ctr"/>
                </a:tc>
                <a:extLst>
                  <a:ext uri="{0D108BD9-81ED-4DB2-BD59-A6C34878D82A}">
                    <a16:rowId xmlns:a16="http://schemas.microsoft.com/office/drawing/2014/main" val="10001"/>
                  </a:ext>
                </a:extLst>
              </a:tr>
              <a:tr h="223159">
                <a:tc>
                  <a:txBody>
                    <a:bodyPr/>
                    <a:lstStyle/>
                    <a:p>
                      <a:pPr marL="0" marR="0">
                        <a:spcBef>
                          <a:spcPts val="0"/>
                        </a:spcBef>
                        <a:spcAft>
                          <a:spcPts val="300"/>
                        </a:spcAft>
                      </a:pPr>
                      <a:r>
                        <a:rPr lang="en-US" sz="1600" dirty="0">
                          <a:effectLst/>
                        </a:rPr>
                        <a:t>Annual Maximum</a:t>
                      </a:r>
                      <a:endParaRPr lang="en-US" sz="1600" dirty="0">
                        <a:effectLst/>
                        <a:latin typeface="Times New Roman"/>
                        <a:ea typeface="Calibri"/>
                        <a:cs typeface="Times New Roman"/>
                      </a:endParaRPr>
                    </a:p>
                  </a:txBody>
                  <a:tcPr marL="48064" marR="48064" marT="0" marB="0" anchor="ctr"/>
                </a:tc>
                <a:tc gridSpan="3">
                  <a:txBody>
                    <a:bodyPr/>
                    <a:lstStyle/>
                    <a:p>
                      <a:pPr marL="0" marR="0" algn="ctr">
                        <a:spcBef>
                          <a:spcPts val="0"/>
                        </a:spcBef>
                        <a:spcAft>
                          <a:spcPts val="300"/>
                        </a:spcAft>
                      </a:pPr>
                      <a:r>
                        <a:rPr lang="en-US" sz="1600" dirty="0">
                          <a:effectLst/>
                        </a:rPr>
                        <a:t>$1,000 per individual, per calendar year</a:t>
                      </a:r>
                      <a:endParaRPr lang="en-US" sz="1600" dirty="0">
                        <a:effectLst/>
                        <a:latin typeface="Times New Roman"/>
                        <a:ea typeface="Calibri"/>
                        <a:cs typeface="Times New Roman"/>
                      </a:endParaRPr>
                    </a:p>
                  </a:txBody>
                  <a:tcPr marL="48064" marR="48064"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23159">
                <a:tc>
                  <a:txBody>
                    <a:bodyPr/>
                    <a:lstStyle/>
                    <a:p>
                      <a:pPr marL="0" marR="0">
                        <a:spcBef>
                          <a:spcPts val="0"/>
                        </a:spcBef>
                        <a:spcAft>
                          <a:spcPts val="300"/>
                        </a:spcAft>
                      </a:pPr>
                      <a:r>
                        <a:rPr lang="en-US" sz="1600" dirty="0">
                          <a:effectLst/>
                        </a:rPr>
                        <a:t>Deductible</a:t>
                      </a:r>
                      <a:endParaRPr lang="en-US" sz="1600" dirty="0">
                        <a:effectLst/>
                        <a:latin typeface="Times New Roman"/>
                        <a:ea typeface="Calibri"/>
                        <a:cs typeface="Times New Roman"/>
                      </a:endParaRPr>
                    </a:p>
                  </a:txBody>
                  <a:tcPr marL="48064" marR="48064" marT="0" marB="0" anchor="ctr"/>
                </a:tc>
                <a:tc gridSpan="3">
                  <a:txBody>
                    <a:bodyPr/>
                    <a:lstStyle/>
                    <a:p>
                      <a:pPr marL="0" marR="0" algn="ctr">
                        <a:spcBef>
                          <a:spcPts val="0"/>
                        </a:spcBef>
                        <a:spcAft>
                          <a:spcPts val="300"/>
                        </a:spcAft>
                      </a:pPr>
                      <a:r>
                        <a:rPr lang="en-US" sz="1600" dirty="0">
                          <a:effectLst/>
                        </a:rPr>
                        <a:t>None</a:t>
                      </a:r>
                      <a:endParaRPr lang="en-US" sz="1600" dirty="0">
                        <a:effectLst/>
                        <a:latin typeface="Times New Roman"/>
                        <a:ea typeface="Calibri"/>
                        <a:cs typeface="Times New Roman"/>
                      </a:endParaRPr>
                    </a:p>
                  </a:txBody>
                  <a:tcPr marL="48064" marR="48064"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23159">
                <a:tc>
                  <a:txBody>
                    <a:bodyPr/>
                    <a:lstStyle/>
                    <a:p>
                      <a:pPr marL="0" marR="0">
                        <a:spcBef>
                          <a:spcPts val="0"/>
                        </a:spcBef>
                        <a:spcAft>
                          <a:spcPts val="300"/>
                        </a:spcAft>
                      </a:pPr>
                      <a:r>
                        <a:rPr lang="en-US" sz="1600" dirty="0">
                          <a:effectLst/>
                        </a:rPr>
                        <a:t>Preventative Care</a:t>
                      </a:r>
                      <a:endParaRPr lang="en-US" sz="1600" dirty="0">
                        <a:effectLst/>
                        <a:latin typeface="Times New Roman"/>
                        <a:ea typeface="Calibri"/>
                        <a:cs typeface="Times New Roman"/>
                      </a:endParaRPr>
                    </a:p>
                  </a:txBody>
                  <a:tcPr marL="48064" marR="48064" marT="0" marB="0" anchor="ctr"/>
                </a:tc>
                <a:tc>
                  <a:txBody>
                    <a:bodyPr/>
                    <a:lstStyle/>
                    <a:p>
                      <a:pPr marL="0" marR="0" algn="ctr">
                        <a:spcBef>
                          <a:spcPts val="0"/>
                        </a:spcBef>
                        <a:spcAft>
                          <a:spcPts val="300"/>
                        </a:spcAft>
                      </a:pPr>
                      <a:r>
                        <a:rPr lang="en-US" sz="1600" dirty="0">
                          <a:effectLst/>
                        </a:rPr>
                        <a:t>100%</a:t>
                      </a:r>
                      <a:endParaRPr lang="en-US" sz="1600" dirty="0">
                        <a:effectLst/>
                        <a:latin typeface="Times New Roman"/>
                        <a:ea typeface="Calibri"/>
                        <a:cs typeface="Times New Roman"/>
                      </a:endParaRPr>
                    </a:p>
                  </a:txBody>
                  <a:tcPr marL="48064" marR="48064" marT="0" marB="0" anchor="ctr"/>
                </a:tc>
                <a:tc>
                  <a:txBody>
                    <a:bodyPr/>
                    <a:lstStyle/>
                    <a:p>
                      <a:pPr marL="0" marR="0" algn="ctr">
                        <a:spcBef>
                          <a:spcPts val="0"/>
                        </a:spcBef>
                        <a:spcAft>
                          <a:spcPts val="300"/>
                        </a:spcAft>
                      </a:pPr>
                      <a:r>
                        <a:rPr lang="en-US" sz="1600" dirty="0">
                          <a:effectLst/>
                        </a:rPr>
                        <a:t>100%</a:t>
                      </a:r>
                      <a:endParaRPr lang="en-US" sz="1600" dirty="0">
                        <a:effectLst/>
                        <a:latin typeface="Times New Roman"/>
                        <a:ea typeface="Calibri"/>
                        <a:cs typeface="Times New Roman"/>
                      </a:endParaRPr>
                    </a:p>
                  </a:txBody>
                  <a:tcPr marL="48064" marR="48064" marT="0" marB="0" anchor="ctr"/>
                </a:tc>
                <a:tc>
                  <a:txBody>
                    <a:bodyPr/>
                    <a:lstStyle/>
                    <a:p>
                      <a:pPr marL="0" marR="0" algn="ctr">
                        <a:spcBef>
                          <a:spcPts val="0"/>
                        </a:spcBef>
                        <a:spcAft>
                          <a:spcPts val="300"/>
                        </a:spcAft>
                      </a:pPr>
                      <a:r>
                        <a:rPr lang="en-US" sz="1600" dirty="0">
                          <a:effectLst/>
                        </a:rPr>
                        <a:t>90%</a:t>
                      </a:r>
                      <a:endParaRPr lang="en-US" sz="1600" dirty="0">
                        <a:effectLst/>
                        <a:latin typeface="Times New Roman"/>
                        <a:ea typeface="Calibri"/>
                        <a:cs typeface="Times New Roman"/>
                      </a:endParaRPr>
                    </a:p>
                  </a:txBody>
                  <a:tcPr marL="48064" marR="48064" marT="0" marB="0" anchor="ctr"/>
                </a:tc>
                <a:extLst>
                  <a:ext uri="{0D108BD9-81ED-4DB2-BD59-A6C34878D82A}">
                    <a16:rowId xmlns:a16="http://schemas.microsoft.com/office/drawing/2014/main" val="10004"/>
                  </a:ext>
                </a:extLst>
              </a:tr>
              <a:tr h="223159">
                <a:tc>
                  <a:txBody>
                    <a:bodyPr/>
                    <a:lstStyle/>
                    <a:p>
                      <a:pPr marL="0" marR="0">
                        <a:spcBef>
                          <a:spcPts val="0"/>
                        </a:spcBef>
                        <a:spcAft>
                          <a:spcPts val="300"/>
                        </a:spcAft>
                      </a:pPr>
                      <a:r>
                        <a:rPr lang="en-US" sz="1600" dirty="0">
                          <a:effectLst/>
                        </a:rPr>
                        <a:t>Basic Restorative Care</a:t>
                      </a:r>
                      <a:endParaRPr lang="en-US" sz="1600" dirty="0">
                        <a:effectLst/>
                        <a:latin typeface="Times New Roman"/>
                        <a:ea typeface="Calibri"/>
                        <a:cs typeface="Times New Roman"/>
                      </a:endParaRPr>
                    </a:p>
                  </a:txBody>
                  <a:tcPr marL="48064" marR="48064" marT="0" marB="0" anchor="ctr"/>
                </a:tc>
                <a:tc>
                  <a:txBody>
                    <a:bodyPr/>
                    <a:lstStyle/>
                    <a:p>
                      <a:pPr marL="0" marR="0" algn="ctr">
                        <a:spcBef>
                          <a:spcPts val="0"/>
                        </a:spcBef>
                        <a:spcAft>
                          <a:spcPts val="300"/>
                        </a:spcAft>
                      </a:pPr>
                      <a:r>
                        <a:rPr lang="en-US" sz="1600" dirty="0">
                          <a:effectLst/>
                        </a:rPr>
                        <a:t>80%</a:t>
                      </a:r>
                      <a:endParaRPr lang="en-US" sz="1600" dirty="0">
                        <a:effectLst/>
                        <a:latin typeface="Times New Roman"/>
                        <a:ea typeface="Calibri"/>
                        <a:cs typeface="Times New Roman"/>
                      </a:endParaRPr>
                    </a:p>
                  </a:txBody>
                  <a:tcPr marL="48064" marR="48064" marT="0" marB="0" anchor="ctr"/>
                </a:tc>
                <a:tc>
                  <a:txBody>
                    <a:bodyPr/>
                    <a:lstStyle/>
                    <a:p>
                      <a:pPr marL="0" marR="0" algn="ctr">
                        <a:spcBef>
                          <a:spcPts val="0"/>
                        </a:spcBef>
                        <a:spcAft>
                          <a:spcPts val="300"/>
                        </a:spcAft>
                      </a:pPr>
                      <a:r>
                        <a:rPr lang="en-US" sz="1600" dirty="0">
                          <a:effectLst/>
                        </a:rPr>
                        <a:t>80%</a:t>
                      </a:r>
                      <a:endParaRPr lang="en-US" sz="1600" dirty="0">
                        <a:effectLst/>
                        <a:latin typeface="Times New Roman"/>
                        <a:ea typeface="Calibri"/>
                        <a:cs typeface="Times New Roman"/>
                      </a:endParaRPr>
                    </a:p>
                  </a:txBody>
                  <a:tcPr marL="48064" marR="48064" marT="0" marB="0" anchor="ctr"/>
                </a:tc>
                <a:tc>
                  <a:txBody>
                    <a:bodyPr/>
                    <a:lstStyle/>
                    <a:p>
                      <a:pPr marL="0" marR="0" algn="ctr">
                        <a:spcBef>
                          <a:spcPts val="0"/>
                        </a:spcBef>
                        <a:spcAft>
                          <a:spcPts val="300"/>
                        </a:spcAft>
                      </a:pPr>
                      <a:r>
                        <a:rPr lang="en-US" sz="1600" dirty="0">
                          <a:effectLst/>
                        </a:rPr>
                        <a:t>70%</a:t>
                      </a:r>
                      <a:endParaRPr lang="en-US" sz="1600" dirty="0">
                        <a:effectLst/>
                        <a:latin typeface="Times New Roman"/>
                        <a:ea typeface="Calibri"/>
                        <a:cs typeface="Times New Roman"/>
                      </a:endParaRPr>
                    </a:p>
                  </a:txBody>
                  <a:tcPr marL="48064" marR="48064" marT="0" marB="0" anchor="ctr"/>
                </a:tc>
                <a:extLst>
                  <a:ext uri="{0D108BD9-81ED-4DB2-BD59-A6C34878D82A}">
                    <a16:rowId xmlns:a16="http://schemas.microsoft.com/office/drawing/2014/main" val="10005"/>
                  </a:ext>
                </a:extLst>
              </a:tr>
              <a:tr h="223159">
                <a:tc>
                  <a:txBody>
                    <a:bodyPr/>
                    <a:lstStyle/>
                    <a:p>
                      <a:pPr marL="0" marR="0">
                        <a:spcBef>
                          <a:spcPts val="0"/>
                        </a:spcBef>
                        <a:spcAft>
                          <a:spcPts val="300"/>
                        </a:spcAft>
                      </a:pPr>
                      <a:r>
                        <a:rPr lang="en-US" sz="1600" dirty="0">
                          <a:effectLst/>
                        </a:rPr>
                        <a:t>Major Restorative Care</a:t>
                      </a:r>
                      <a:endParaRPr lang="en-US" sz="1600" dirty="0">
                        <a:effectLst/>
                        <a:latin typeface="Times New Roman"/>
                        <a:ea typeface="Calibri"/>
                        <a:cs typeface="Times New Roman"/>
                      </a:endParaRPr>
                    </a:p>
                  </a:txBody>
                  <a:tcPr marL="48064" marR="48064" marT="0" marB="0" anchor="ctr"/>
                </a:tc>
                <a:tc>
                  <a:txBody>
                    <a:bodyPr/>
                    <a:lstStyle/>
                    <a:p>
                      <a:pPr marL="0" marR="0" algn="ctr">
                        <a:spcBef>
                          <a:spcPts val="0"/>
                        </a:spcBef>
                        <a:spcAft>
                          <a:spcPts val="300"/>
                        </a:spcAft>
                      </a:pPr>
                      <a:r>
                        <a:rPr lang="en-US" sz="1600" dirty="0">
                          <a:effectLst/>
                        </a:rPr>
                        <a:t>60%</a:t>
                      </a:r>
                      <a:endParaRPr lang="en-US" sz="1600" dirty="0">
                        <a:effectLst/>
                        <a:latin typeface="Times New Roman"/>
                        <a:ea typeface="Calibri"/>
                        <a:cs typeface="Times New Roman"/>
                      </a:endParaRPr>
                    </a:p>
                  </a:txBody>
                  <a:tcPr marL="48064" marR="48064" marT="0" marB="0" anchor="ctr"/>
                </a:tc>
                <a:tc>
                  <a:txBody>
                    <a:bodyPr/>
                    <a:lstStyle/>
                    <a:p>
                      <a:pPr marL="0" marR="0" algn="ctr">
                        <a:spcBef>
                          <a:spcPts val="0"/>
                        </a:spcBef>
                        <a:spcAft>
                          <a:spcPts val="300"/>
                        </a:spcAft>
                      </a:pPr>
                      <a:r>
                        <a:rPr lang="en-US" sz="1600" dirty="0">
                          <a:effectLst/>
                        </a:rPr>
                        <a:t>60%</a:t>
                      </a:r>
                      <a:endParaRPr lang="en-US" sz="1600" dirty="0">
                        <a:effectLst/>
                        <a:latin typeface="Times New Roman"/>
                        <a:ea typeface="Calibri"/>
                        <a:cs typeface="Times New Roman"/>
                      </a:endParaRPr>
                    </a:p>
                  </a:txBody>
                  <a:tcPr marL="48064" marR="48064" marT="0" marB="0" anchor="ctr"/>
                </a:tc>
                <a:tc>
                  <a:txBody>
                    <a:bodyPr/>
                    <a:lstStyle/>
                    <a:p>
                      <a:pPr marL="0" marR="0" algn="ctr">
                        <a:spcBef>
                          <a:spcPts val="0"/>
                        </a:spcBef>
                        <a:spcAft>
                          <a:spcPts val="300"/>
                        </a:spcAft>
                      </a:pPr>
                      <a:r>
                        <a:rPr lang="en-US" sz="1600" dirty="0">
                          <a:effectLst/>
                        </a:rPr>
                        <a:t>50%</a:t>
                      </a:r>
                      <a:endParaRPr lang="en-US" sz="1600" dirty="0">
                        <a:effectLst/>
                        <a:latin typeface="Times New Roman"/>
                        <a:ea typeface="Calibri"/>
                        <a:cs typeface="Times New Roman"/>
                      </a:endParaRPr>
                    </a:p>
                  </a:txBody>
                  <a:tcPr marL="48064" marR="48064" marT="0" marB="0" anchor="ctr"/>
                </a:tc>
                <a:extLst>
                  <a:ext uri="{0D108BD9-81ED-4DB2-BD59-A6C34878D82A}">
                    <a16:rowId xmlns:a16="http://schemas.microsoft.com/office/drawing/2014/main" val="10006"/>
                  </a:ext>
                </a:extLst>
              </a:tr>
              <a:tr h="669470">
                <a:tc>
                  <a:txBody>
                    <a:bodyPr/>
                    <a:lstStyle/>
                    <a:p>
                      <a:pPr marL="0" marR="0">
                        <a:spcBef>
                          <a:spcPts val="0"/>
                        </a:spcBef>
                        <a:spcAft>
                          <a:spcPts val="0"/>
                        </a:spcAft>
                      </a:pPr>
                      <a:r>
                        <a:rPr lang="en-US" sz="1600" dirty="0">
                          <a:effectLst/>
                        </a:rPr>
                        <a:t>Treatment of </a:t>
                      </a:r>
                      <a:br>
                        <a:rPr lang="en-US" sz="1600" dirty="0">
                          <a:effectLst/>
                        </a:rPr>
                      </a:br>
                      <a:r>
                        <a:rPr lang="en-US" sz="1600" dirty="0">
                          <a:effectLst/>
                        </a:rPr>
                        <a:t>Temporomandibular Joint Disorder</a:t>
                      </a:r>
                      <a:endParaRPr lang="en-US" sz="1600" dirty="0">
                        <a:effectLst/>
                        <a:latin typeface="Times New Roman"/>
                        <a:ea typeface="Calibri"/>
                        <a:cs typeface="Times New Roman"/>
                      </a:endParaRPr>
                    </a:p>
                  </a:txBody>
                  <a:tcPr marL="48064" marR="48064" marT="0" marB="0" anchor="ctr"/>
                </a:tc>
                <a:tc gridSpan="3">
                  <a:txBody>
                    <a:bodyPr/>
                    <a:lstStyle/>
                    <a:p>
                      <a:pPr marL="0" marR="0" algn="ctr">
                        <a:spcBef>
                          <a:spcPts val="0"/>
                        </a:spcBef>
                        <a:spcAft>
                          <a:spcPts val="0"/>
                        </a:spcAft>
                      </a:pPr>
                      <a:r>
                        <a:rPr lang="en-US" sz="1600" dirty="0">
                          <a:effectLst/>
                        </a:rPr>
                        <a:t>Not covered</a:t>
                      </a:r>
                      <a:endParaRPr lang="en-US" sz="1600" dirty="0">
                        <a:effectLst/>
                        <a:latin typeface="Times New Roman"/>
                        <a:ea typeface="Calibri"/>
                        <a:cs typeface="Times New Roman"/>
                      </a:endParaRPr>
                    </a:p>
                  </a:txBody>
                  <a:tcPr marL="48064" marR="48064"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223159">
                <a:tc>
                  <a:txBody>
                    <a:bodyPr/>
                    <a:lstStyle/>
                    <a:p>
                      <a:pPr marL="0" marR="0">
                        <a:spcBef>
                          <a:spcPts val="0"/>
                        </a:spcBef>
                        <a:spcAft>
                          <a:spcPts val="0"/>
                        </a:spcAft>
                      </a:pPr>
                      <a:r>
                        <a:rPr lang="en-US" sz="1600" dirty="0">
                          <a:effectLst/>
                        </a:rPr>
                        <a:t>Cosmetic Dentistry</a:t>
                      </a:r>
                      <a:endParaRPr lang="en-US" sz="1600" dirty="0">
                        <a:effectLst/>
                        <a:latin typeface="Times New Roman"/>
                        <a:ea typeface="Calibri"/>
                        <a:cs typeface="Times New Roman"/>
                      </a:endParaRPr>
                    </a:p>
                  </a:txBody>
                  <a:tcPr marL="48064" marR="48064" marT="0" marB="0" anchor="ctr"/>
                </a:tc>
                <a:tc gridSpan="3">
                  <a:txBody>
                    <a:bodyPr/>
                    <a:lstStyle/>
                    <a:p>
                      <a:pPr marL="0" marR="0" algn="ctr">
                        <a:spcBef>
                          <a:spcPts val="0"/>
                        </a:spcBef>
                        <a:spcAft>
                          <a:spcPts val="0"/>
                        </a:spcAft>
                      </a:pPr>
                      <a:r>
                        <a:rPr lang="en-US" sz="1600" dirty="0">
                          <a:effectLst/>
                        </a:rPr>
                        <a:t>Not covered</a:t>
                      </a:r>
                      <a:endParaRPr lang="en-US" sz="1600" dirty="0">
                        <a:effectLst/>
                        <a:latin typeface="Times New Roman"/>
                        <a:ea typeface="Calibri"/>
                        <a:cs typeface="Times New Roman"/>
                      </a:endParaRPr>
                    </a:p>
                  </a:txBody>
                  <a:tcPr marL="48064" marR="48064"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223159">
                <a:tc>
                  <a:txBody>
                    <a:bodyPr/>
                    <a:lstStyle/>
                    <a:p>
                      <a:pPr marL="0" marR="0">
                        <a:spcBef>
                          <a:spcPts val="0"/>
                        </a:spcBef>
                        <a:spcAft>
                          <a:spcPts val="0"/>
                        </a:spcAft>
                      </a:pPr>
                      <a:r>
                        <a:rPr lang="en-US" sz="1600" dirty="0">
                          <a:effectLst/>
                        </a:rPr>
                        <a:t>Orthodontics</a:t>
                      </a:r>
                      <a:endParaRPr lang="en-US" sz="1600" dirty="0">
                        <a:effectLst/>
                        <a:latin typeface="Times New Roman"/>
                        <a:ea typeface="Calibri"/>
                        <a:cs typeface="Times New Roman"/>
                      </a:endParaRPr>
                    </a:p>
                  </a:txBody>
                  <a:tcPr marL="48064" marR="48064" marT="0" marB="0" anchor="ctr"/>
                </a:tc>
                <a:tc gridSpan="3">
                  <a:txBody>
                    <a:bodyPr/>
                    <a:lstStyle/>
                    <a:p>
                      <a:pPr marL="0" marR="0" algn="ctr">
                        <a:spcBef>
                          <a:spcPts val="0"/>
                        </a:spcBef>
                        <a:spcAft>
                          <a:spcPts val="0"/>
                        </a:spcAft>
                      </a:pPr>
                      <a:r>
                        <a:rPr lang="en-US" sz="1600" dirty="0">
                          <a:effectLst/>
                        </a:rPr>
                        <a:t>Not covered</a:t>
                      </a:r>
                      <a:endParaRPr lang="en-US" sz="1600" dirty="0">
                        <a:effectLst/>
                        <a:latin typeface="Times New Roman"/>
                        <a:ea typeface="Calibri"/>
                        <a:cs typeface="Times New Roman"/>
                      </a:endParaRPr>
                    </a:p>
                  </a:txBody>
                  <a:tcPr marL="48064" marR="48064"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bl>
          </a:graphicData>
        </a:graphic>
      </p:graphicFrame>
      <p:sp>
        <p:nvSpPr>
          <p:cNvPr id="6" name="Rectangle 5"/>
          <p:cNvSpPr/>
          <p:nvPr/>
        </p:nvSpPr>
        <p:spPr>
          <a:xfrm>
            <a:off x="694623" y="1687629"/>
            <a:ext cx="7620000" cy="646331"/>
          </a:xfrm>
          <a:prstGeom prst="rect">
            <a:avLst/>
          </a:prstGeom>
        </p:spPr>
        <p:txBody>
          <a:bodyPr wrap="square">
            <a:spAutoFit/>
          </a:bodyPr>
          <a:lstStyle/>
          <a:p>
            <a:r>
              <a:rPr lang="en-US" sz="1800" i="1" dirty="0"/>
              <a:t>Note: Only active employees and bridging participants are eligible for the dental benefit. </a:t>
            </a:r>
          </a:p>
        </p:txBody>
      </p:sp>
    </p:spTree>
    <p:extLst>
      <p:ext uri="{BB962C8B-B14F-4D97-AF65-F5344CB8AC3E}">
        <p14:creationId xmlns:p14="http://schemas.microsoft.com/office/powerpoint/2010/main" val="1284780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Dental Preventative Care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779820"/>
              </p:ext>
            </p:extLst>
          </p:nvPr>
        </p:nvGraphicFramePr>
        <p:xfrm>
          <a:off x="694623" y="2514600"/>
          <a:ext cx="7772400" cy="20269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2026920">
                <a:tc>
                  <a:txBody>
                    <a:bodyPr/>
                    <a:lstStyle/>
                    <a:p>
                      <a:pPr algn="ctr"/>
                      <a:r>
                        <a:rPr lang="en-US" sz="1800" b="1" dirty="0"/>
                        <a:t>Dental</a:t>
                      </a:r>
                      <a:r>
                        <a:rPr lang="en-US" sz="1800" b="1" baseline="0" dirty="0"/>
                        <a:t> Preventative Care </a:t>
                      </a:r>
                      <a:endParaRPr lang="en-US" sz="1800" b="1" dirty="0"/>
                    </a:p>
                  </a:txBody>
                  <a:tcPr anchor="ctr"/>
                </a:tc>
                <a:tc>
                  <a:txBody>
                    <a:bodyPr/>
                    <a:lstStyle/>
                    <a:p>
                      <a:pPr marL="285750" lvl="0" indent="-285750">
                        <a:buFont typeface="Arial" panose="020B0604020202020204" pitchFamily="34" charset="0"/>
                        <a:buChar char="•"/>
                      </a:pPr>
                      <a:r>
                        <a:rPr lang="en-US" sz="1600" b="0" kern="1200" dirty="0">
                          <a:solidFill>
                            <a:schemeClr val="tx1"/>
                          </a:solidFill>
                          <a:effectLst/>
                          <a:latin typeface="+mn-lt"/>
                          <a:ea typeface="+mn-ea"/>
                          <a:cs typeface="+mn-cs"/>
                        </a:rPr>
                        <a:t>oral exams: 2 per year</a:t>
                      </a:r>
                    </a:p>
                    <a:p>
                      <a:pPr marL="285750" lvl="0" indent="-285750">
                        <a:buFont typeface="Arial" panose="020B0604020202020204" pitchFamily="34" charset="0"/>
                        <a:buChar char="•"/>
                      </a:pPr>
                      <a:r>
                        <a:rPr lang="en-US" sz="1600" b="0" kern="1200" dirty="0">
                          <a:solidFill>
                            <a:schemeClr val="tx1"/>
                          </a:solidFill>
                          <a:effectLst/>
                          <a:latin typeface="+mn-lt"/>
                          <a:ea typeface="+mn-ea"/>
                          <a:cs typeface="+mn-cs"/>
                        </a:rPr>
                        <a:t>cleanings: 2 per year</a:t>
                      </a:r>
                    </a:p>
                    <a:p>
                      <a:pPr marL="285750" lvl="0" indent="-285750">
                        <a:buFont typeface="Arial" panose="020B0604020202020204" pitchFamily="34" charset="0"/>
                        <a:buChar char="•"/>
                      </a:pPr>
                      <a:r>
                        <a:rPr lang="en-US" sz="1600" b="0" kern="1200" dirty="0">
                          <a:solidFill>
                            <a:schemeClr val="tx1"/>
                          </a:solidFill>
                          <a:effectLst/>
                          <a:latin typeface="+mn-lt"/>
                          <a:ea typeface="+mn-ea"/>
                          <a:cs typeface="+mn-cs"/>
                        </a:rPr>
                        <a:t>fluoride application: 1 per year – children only</a:t>
                      </a:r>
                    </a:p>
                    <a:p>
                      <a:pPr marL="285750" lvl="0" indent="-285750">
                        <a:buFont typeface="Arial" panose="020B0604020202020204" pitchFamily="34" charset="0"/>
                        <a:buChar char="•"/>
                      </a:pPr>
                      <a:r>
                        <a:rPr lang="en-US" sz="1600" b="0" kern="1200" dirty="0">
                          <a:solidFill>
                            <a:schemeClr val="tx1"/>
                          </a:solidFill>
                          <a:effectLst/>
                          <a:latin typeface="+mn-lt"/>
                          <a:ea typeface="+mn-ea"/>
                          <a:cs typeface="+mn-cs"/>
                        </a:rPr>
                        <a:t>dental sealants on permanent molars: 1 every 3 years - children only</a:t>
                      </a:r>
                    </a:p>
                    <a:p>
                      <a:pPr marL="285750" lvl="0" indent="-285750">
                        <a:buFont typeface="Arial" panose="020B0604020202020204" pitchFamily="34" charset="0"/>
                        <a:buChar char="•"/>
                      </a:pPr>
                      <a:r>
                        <a:rPr lang="en-US" sz="1600" b="0" kern="1200" dirty="0">
                          <a:solidFill>
                            <a:schemeClr val="tx1"/>
                          </a:solidFill>
                          <a:effectLst/>
                          <a:latin typeface="+mn-lt"/>
                          <a:ea typeface="+mn-ea"/>
                          <a:cs typeface="+mn-cs"/>
                        </a:rPr>
                        <a:t>bitewings: 1 set per year</a:t>
                      </a:r>
                    </a:p>
                    <a:p>
                      <a:pPr marL="285750" indent="-285750">
                        <a:buFont typeface="Arial" panose="020B0604020202020204" pitchFamily="34" charset="0"/>
                        <a:buChar char="•"/>
                      </a:pPr>
                      <a:r>
                        <a:rPr lang="en-US" sz="1600" b="0" kern="1200" dirty="0">
                          <a:solidFill>
                            <a:schemeClr val="tx1"/>
                          </a:solidFill>
                          <a:effectLst/>
                          <a:latin typeface="+mn-lt"/>
                          <a:ea typeface="+mn-ea"/>
                          <a:cs typeface="+mn-cs"/>
                        </a:rPr>
                        <a:t>full mouth x-rays: 1 set every 3 years</a:t>
                      </a:r>
                      <a:endParaRPr lang="en-US" sz="1600" b="0"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5" name="Rectangle 4"/>
          <p:cNvSpPr/>
          <p:nvPr/>
        </p:nvSpPr>
        <p:spPr>
          <a:xfrm>
            <a:off x="694623" y="1687629"/>
            <a:ext cx="7620000" cy="646331"/>
          </a:xfrm>
          <a:prstGeom prst="rect">
            <a:avLst/>
          </a:prstGeom>
        </p:spPr>
        <p:txBody>
          <a:bodyPr wrap="square">
            <a:spAutoFit/>
          </a:bodyPr>
          <a:lstStyle/>
          <a:p>
            <a:r>
              <a:rPr lang="en-US" sz="1800" i="1" dirty="0"/>
              <a:t>Note: Dental preventative care is covered  at 100% (no co-insurance) with no deductible. </a:t>
            </a:r>
          </a:p>
        </p:txBody>
      </p:sp>
    </p:spTree>
    <p:extLst>
      <p:ext uri="{BB962C8B-B14F-4D97-AF65-F5344CB8AC3E}">
        <p14:creationId xmlns:p14="http://schemas.microsoft.com/office/powerpoint/2010/main" val="2867807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Tips for saving money</a:t>
            </a:r>
            <a:br>
              <a:rPr lang="en-US" dirty="0"/>
            </a:br>
            <a:br>
              <a:rPr lang="en-US" dirty="0"/>
            </a:br>
            <a:endParaRPr lang="en-US" dirty="0"/>
          </a:p>
        </p:txBody>
      </p:sp>
      <p:sp>
        <p:nvSpPr>
          <p:cNvPr id="3" name="Content Placeholder 2"/>
          <p:cNvSpPr>
            <a:spLocks noGrp="1"/>
          </p:cNvSpPr>
          <p:nvPr>
            <p:ph idx="1"/>
          </p:nvPr>
        </p:nvSpPr>
        <p:spPr>
          <a:xfrm>
            <a:off x="685800" y="1295400"/>
            <a:ext cx="7772400" cy="4114800"/>
          </a:xfrm>
        </p:spPr>
        <p:txBody>
          <a:bodyPr/>
          <a:lstStyle/>
          <a:p>
            <a:r>
              <a:rPr lang="en-US" i="1" dirty="0"/>
              <a:t>Take advantage of the preventative care benefit offerings that are covered at 100% (no co-insurance) with no deductible.</a:t>
            </a:r>
          </a:p>
          <a:p>
            <a:r>
              <a:rPr lang="en-US" i="1" dirty="0"/>
              <a:t>You can minimize your costs for health care by </a:t>
            </a:r>
            <a:r>
              <a:rPr lang="en-US" i="1" u="sng" dirty="0"/>
              <a:t>using providers in Cigna’s network of preferred providers</a:t>
            </a:r>
            <a:r>
              <a:rPr lang="en-US" i="1" dirty="0"/>
              <a:t>. Cigna has negotiated discounted fees with these providers, so while the Plan pays 90% of most medical expenses, your portion of costs will be lower by using Cigna providers. </a:t>
            </a:r>
          </a:p>
        </p:txBody>
      </p:sp>
    </p:spTree>
    <p:extLst>
      <p:ext uri="{BB962C8B-B14F-4D97-AF65-F5344CB8AC3E}">
        <p14:creationId xmlns:p14="http://schemas.microsoft.com/office/powerpoint/2010/main" val="22458726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Cigna Personal Webpage </a:t>
            </a:r>
          </a:p>
        </p:txBody>
      </p:sp>
      <p:sp>
        <p:nvSpPr>
          <p:cNvPr id="3" name="Content Placeholder 2"/>
          <p:cNvSpPr>
            <a:spLocks noGrp="1"/>
          </p:cNvSpPr>
          <p:nvPr>
            <p:ph idx="1"/>
          </p:nvPr>
        </p:nvSpPr>
        <p:spPr>
          <a:xfrm>
            <a:off x="685800" y="1600200"/>
            <a:ext cx="7772400" cy="4495800"/>
          </a:xfrm>
        </p:spPr>
        <p:txBody>
          <a:bodyPr/>
          <a:lstStyle/>
          <a:p>
            <a:r>
              <a:rPr lang="en-US" dirty="0"/>
              <a:t>Employee is able to access the following information by logging in to his/her Cigna Personal Webpage:</a:t>
            </a:r>
          </a:p>
          <a:p>
            <a:pPr lvl="1">
              <a:buFont typeface="Wingdings" panose="05000000000000000000" pitchFamily="2" charset="2"/>
              <a:buChar char="ü"/>
            </a:pPr>
            <a:r>
              <a:rPr lang="en-US" dirty="0"/>
              <a:t>print membership cards/insurance certificates;</a:t>
            </a:r>
          </a:p>
          <a:p>
            <a:pPr lvl="1">
              <a:buFont typeface="Wingdings" panose="05000000000000000000" pitchFamily="2" charset="2"/>
              <a:buChar char="ü"/>
            </a:pPr>
            <a:r>
              <a:rPr lang="en-US" dirty="0"/>
              <a:t>find Cigna network providers;</a:t>
            </a:r>
          </a:p>
          <a:p>
            <a:pPr lvl="1">
              <a:buFont typeface="Wingdings" panose="05000000000000000000" pitchFamily="2" charset="2"/>
              <a:buChar char="ü"/>
            </a:pPr>
            <a:r>
              <a:rPr lang="en-US" dirty="0"/>
              <a:t>submit claims; </a:t>
            </a:r>
          </a:p>
          <a:p>
            <a:pPr lvl="1">
              <a:buFont typeface="Wingdings" panose="05000000000000000000" pitchFamily="2" charset="2"/>
              <a:buChar char="ü"/>
            </a:pPr>
            <a:r>
              <a:rPr lang="en-US" dirty="0"/>
              <a:t>request for Guarantee of Payments; </a:t>
            </a:r>
          </a:p>
          <a:p>
            <a:pPr marL="0" indent="0">
              <a:buNone/>
            </a:pPr>
            <a:r>
              <a:rPr lang="en-US" sz="2800" i="1" dirty="0"/>
              <a:t>Note: Instructions for accessing the Cigna personal webpage can be found on the AIARC.org website.</a:t>
            </a:r>
          </a:p>
          <a:p>
            <a:endParaRPr lang="en-US" sz="2800" dirty="0"/>
          </a:p>
        </p:txBody>
      </p:sp>
    </p:spTree>
    <p:extLst>
      <p:ext uri="{BB962C8B-B14F-4D97-AF65-F5344CB8AC3E}">
        <p14:creationId xmlns:p14="http://schemas.microsoft.com/office/powerpoint/2010/main" val="156790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Print Membership Card</a:t>
            </a:r>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684" r="6286"/>
          <a:stretch/>
        </p:blipFill>
        <p:spPr bwMode="auto">
          <a:xfrm>
            <a:off x="1114697" y="1676400"/>
            <a:ext cx="7152904" cy="45455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9424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Insurance Topics (continued)</a:t>
            </a:r>
            <a:br>
              <a:rPr lang="en-US" dirty="0"/>
            </a:br>
            <a:endParaRPr lang="en-US" dirty="0"/>
          </a:p>
        </p:txBody>
      </p:sp>
      <p:sp>
        <p:nvSpPr>
          <p:cNvPr id="3" name="Content Placeholder 2"/>
          <p:cNvSpPr>
            <a:spLocks noGrp="1"/>
          </p:cNvSpPr>
          <p:nvPr>
            <p:ph idx="1"/>
          </p:nvPr>
        </p:nvSpPr>
        <p:spPr>
          <a:xfrm>
            <a:off x="685800" y="1295400"/>
            <a:ext cx="7772400" cy="4191000"/>
          </a:xfrm>
        </p:spPr>
        <p:txBody>
          <a:bodyPr/>
          <a:lstStyle/>
          <a:p>
            <a:r>
              <a:rPr lang="en-US" sz="2800" dirty="0"/>
              <a:t>Assistance Services &amp; Evacuation</a:t>
            </a:r>
          </a:p>
          <a:p>
            <a:pPr lvl="1"/>
            <a:r>
              <a:rPr lang="en-US" dirty="0"/>
              <a:t>Emergency Medical</a:t>
            </a:r>
          </a:p>
          <a:p>
            <a:pPr lvl="1"/>
            <a:r>
              <a:rPr lang="en-US" dirty="0"/>
              <a:t>Security</a:t>
            </a:r>
          </a:p>
          <a:p>
            <a:r>
              <a:rPr lang="en-US" sz="2800" dirty="0"/>
              <a:t>Death &amp; Disability</a:t>
            </a:r>
          </a:p>
          <a:p>
            <a:pPr lvl="1"/>
            <a:r>
              <a:rPr lang="en-US" dirty="0"/>
              <a:t>Life</a:t>
            </a:r>
          </a:p>
          <a:p>
            <a:pPr lvl="1"/>
            <a:r>
              <a:rPr lang="en-US" dirty="0"/>
              <a:t>Accidental Death and Dismemberment</a:t>
            </a:r>
          </a:p>
          <a:p>
            <a:pPr lvl="1"/>
            <a:r>
              <a:rPr lang="en-US" dirty="0"/>
              <a:t>Long Term Disability</a:t>
            </a:r>
          </a:p>
          <a:p>
            <a:pPr lvl="1"/>
            <a:r>
              <a:rPr lang="en-US" dirty="0"/>
              <a:t>Business Travel Accident</a:t>
            </a:r>
          </a:p>
          <a:p>
            <a:r>
              <a:rPr lang="en-US" sz="2800" dirty="0">
                <a:effectLst/>
              </a:rPr>
              <a:t>How </a:t>
            </a:r>
            <a:r>
              <a:rPr lang="en-US" sz="2800" dirty="0"/>
              <a:t>Your Insurance Works </a:t>
            </a:r>
          </a:p>
          <a:p>
            <a:pPr lvl="1"/>
            <a:r>
              <a:rPr lang="en-US" dirty="0">
                <a:effectLst/>
              </a:rPr>
              <a:t>Sample Scenarios</a:t>
            </a:r>
          </a:p>
          <a:p>
            <a:pPr marL="0" indent="0">
              <a:buNone/>
            </a:pPr>
            <a:endParaRPr lang="en-US" dirty="0">
              <a:effectLst/>
            </a:endParaRPr>
          </a:p>
          <a:p>
            <a:endParaRPr lang="en-US" dirty="0">
              <a:effectLst/>
            </a:endParaRPr>
          </a:p>
        </p:txBody>
      </p:sp>
    </p:spTree>
    <p:extLst>
      <p:ext uri="{BB962C8B-B14F-4D97-AF65-F5344CB8AC3E}">
        <p14:creationId xmlns:p14="http://schemas.microsoft.com/office/powerpoint/2010/main" val="27916993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r>
              <a:rPr lang="en-US" dirty="0"/>
              <a:t>Find Cigna Network Providers</a:t>
            </a:r>
          </a:p>
        </p:txBody>
      </p:sp>
      <p:pic>
        <p:nvPicPr>
          <p:cNvPr id="3" name="Picture 2">
            <a:extLst>
              <a:ext uri="{FF2B5EF4-FFF2-40B4-BE49-F238E27FC236}">
                <a16:creationId xmlns:a16="http://schemas.microsoft.com/office/drawing/2014/main" id="{A66B3C23-4BF9-4EE2-8C88-FAA2206CAD7F}"/>
              </a:ext>
            </a:extLst>
          </p:cNvPr>
          <p:cNvPicPr>
            <a:picLocks noChangeAspect="1"/>
          </p:cNvPicPr>
          <p:nvPr/>
        </p:nvPicPr>
        <p:blipFill>
          <a:blip r:embed="rId2"/>
          <a:stretch>
            <a:fillRect/>
          </a:stretch>
        </p:blipFill>
        <p:spPr>
          <a:xfrm>
            <a:off x="990600" y="1066801"/>
            <a:ext cx="7162800" cy="5172654"/>
          </a:xfrm>
          <a:prstGeom prst="rect">
            <a:avLst/>
          </a:prstGeom>
          <a:ln>
            <a:solidFill>
              <a:schemeClr val="tx1"/>
            </a:solidFill>
          </a:ln>
        </p:spPr>
      </p:pic>
    </p:spTree>
    <p:extLst>
      <p:ext uri="{BB962C8B-B14F-4D97-AF65-F5344CB8AC3E}">
        <p14:creationId xmlns:p14="http://schemas.microsoft.com/office/powerpoint/2010/main" val="39568843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a:t>Submitting Claims</a:t>
            </a:r>
          </a:p>
        </p:txBody>
      </p:sp>
      <p:graphicFrame>
        <p:nvGraphicFramePr>
          <p:cNvPr id="3" name="Diagram 2"/>
          <p:cNvGraphicFramePr/>
          <p:nvPr>
            <p:extLst>
              <p:ext uri="{D42A27DB-BD31-4B8C-83A1-F6EECF244321}">
                <p14:modId xmlns:p14="http://schemas.microsoft.com/office/powerpoint/2010/main" val="2794264457"/>
              </p:ext>
            </p:extLst>
          </p:nvPr>
        </p:nvGraphicFramePr>
        <p:xfrm>
          <a:off x="609600" y="1447800"/>
          <a:ext cx="78486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2404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750" y="1109823"/>
            <a:ext cx="1188723" cy="230832"/>
          </a:xfrm>
        </p:spPr>
        <p:txBody>
          <a:bodyPr/>
          <a:lstStyle/>
          <a:p>
            <a:r>
              <a:rPr lang="en-US" dirty="0"/>
              <a:t>Mobile app</a:t>
            </a:r>
          </a:p>
        </p:txBody>
      </p:sp>
      <p:sp>
        <p:nvSpPr>
          <p:cNvPr id="10" name="Content Placeholder 2"/>
          <p:cNvSpPr>
            <a:spLocks noGrp="1"/>
          </p:cNvSpPr>
          <p:nvPr>
            <p:ph idx="1"/>
          </p:nvPr>
        </p:nvSpPr>
        <p:spPr>
          <a:xfrm>
            <a:off x="539751" y="3004623"/>
            <a:ext cx="3726199" cy="1620957"/>
          </a:xfrm>
        </p:spPr>
        <p:txBody>
          <a:bodyPr/>
          <a:lstStyle/>
          <a:p>
            <a:pPr marL="179384" indent="-179384">
              <a:spcBef>
                <a:spcPts val="800"/>
              </a:spcBef>
            </a:pPr>
            <a:r>
              <a:rPr lang="en-US" sz="1200" dirty="0"/>
              <a:t>Location-based health care provider search </a:t>
            </a:r>
          </a:p>
          <a:p>
            <a:pPr marL="179384" indent="-179384">
              <a:spcBef>
                <a:spcPts val="800"/>
              </a:spcBef>
            </a:pPr>
            <a:r>
              <a:rPr lang="en-US" sz="1200" dirty="0"/>
              <a:t>E-membership card</a:t>
            </a:r>
          </a:p>
          <a:p>
            <a:pPr marL="179384" indent="-179384">
              <a:spcBef>
                <a:spcPts val="800"/>
              </a:spcBef>
            </a:pPr>
            <a:r>
              <a:rPr lang="en-US" sz="1200" dirty="0"/>
              <a:t>Claims tracking</a:t>
            </a:r>
          </a:p>
          <a:p>
            <a:pPr marL="179384" indent="-179384">
              <a:spcBef>
                <a:spcPts val="800"/>
              </a:spcBef>
            </a:pPr>
            <a:r>
              <a:rPr lang="en-US" sz="1200" dirty="0"/>
              <a:t>Dedicated contacts</a:t>
            </a:r>
          </a:p>
          <a:p>
            <a:pPr marL="179384" indent="-179384">
              <a:spcBef>
                <a:spcPts val="800"/>
              </a:spcBef>
            </a:pPr>
            <a:r>
              <a:rPr lang="en-US" sz="1200" dirty="0"/>
              <a:t>Message alerts</a:t>
            </a:r>
          </a:p>
          <a:p>
            <a:pPr marL="179384" indent="-179384">
              <a:spcBef>
                <a:spcPts val="800"/>
              </a:spcBef>
            </a:pPr>
            <a:r>
              <a:rPr lang="en-US" sz="1200" dirty="0"/>
              <a:t>My profile</a:t>
            </a:r>
          </a:p>
        </p:txBody>
      </p:sp>
      <p:sp>
        <p:nvSpPr>
          <p:cNvPr id="11" name="Content Placeholder 2"/>
          <p:cNvSpPr txBox="1">
            <a:spLocks/>
          </p:cNvSpPr>
          <p:nvPr/>
        </p:nvSpPr>
        <p:spPr bwMode="auto">
          <a:xfrm>
            <a:off x="539751" y="2192037"/>
            <a:ext cx="3726199" cy="43088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30188" indent="-230188" algn="l" defTabSz="457200" rtl="0" eaLnBrk="1" fontAlgn="base" hangingPunct="1">
              <a:spcBef>
                <a:spcPct val="20000"/>
              </a:spcBef>
              <a:spcAft>
                <a:spcPct val="0"/>
              </a:spcAft>
              <a:buClr>
                <a:schemeClr val="accent3"/>
              </a:buClr>
              <a:buFont typeface="Lucida Grande"/>
              <a:buChar char="&gt;"/>
              <a:defRPr sz="1600" kern="1200">
                <a:solidFill>
                  <a:schemeClr val="tx1">
                    <a:lumMod val="65000"/>
                    <a:lumOff val="35000"/>
                  </a:schemeClr>
                </a:solidFill>
                <a:latin typeface="Arial"/>
                <a:ea typeface="ＭＳ Ｐゴシック" charset="-128"/>
                <a:cs typeface="Arial"/>
              </a:defRPr>
            </a:lvl1pPr>
            <a:lvl2pPr marL="454025" indent="-223838" algn="l" defTabSz="457200" rtl="0" eaLnBrk="1" fontAlgn="base" hangingPunct="1">
              <a:spcBef>
                <a:spcPct val="20000"/>
              </a:spcBef>
              <a:spcAft>
                <a:spcPct val="0"/>
              </a:spcAft>
              <a:buClr>
                <a:schemeClr val="accent3"/>
              </a:buClr>
              <a:buFont typeface="Arial" pitchFamily="-1" charset="0"/>
              <a:buChar char="–"/>
              <a:defRPr sz="1600" kern="1200">
                <a:solidFill>
                  <a:schemeClr val="tx1">
                    <a:lumMod val="65000"/>
                    <a:lumOff val="35000"/>
                  </a:schemeClr>
                </a:solidFill>
                <a:latin typeface="Arial"/>
                <a:ea typeface="ＭＳ Ｐゴシック" charset="-128"/>
                <a:cs typeface="Arial"/>
              </a:defRPr>
            </a:lvl2pPr>
            <a:lvl3pPr marL="684213" indent="-230188" algn="l" defTabSz="457200" rtl="0" eaLnBrk="1" fontAlgn="base" hangingPunct="1">
              <a:spcBef>
                <a:spcPct val="20000"/>
              </a:spcBef>
              <a:spcAft>
                <a:spcPct val="0"/>
              </a:spcAft>
              <a:buClr>
                <a:schemeClr val="tx1"/>
              </a:buClr>
              <a:buFont typeface="Arial" pitchFamily="-1" charset="0"/>
              <a:buChar char="–"/>
              <a:defRPr sz="1600" kern="1200">
                <a:solidFill>
                  <a:schemeClr val="tx1">
                    <a:lumMod val="65000"/>
                    <a:lumOff val="35000"/>
                  </a:schemeClr>
                </a:solidFill>
                <a:latin typeface="Arial"/>
                <a:ea typeface="ＭＳ Ｐゴシック" charset="-128"/>
                <a:cs typeface="Arial"/>
              </a:defRPr>
            </a:lvl3pPr>
            <a:lvl4pPr marL="915988" indent="-231775" algn="l" defTabSz="457200" rtl="0" eaLnBrk="1" fontAlgn="base" hangingPunct="1">
              <a:spcBef>
                <a:spcPct val="20000"/>
              </a:spcBef>
              <a:spcAft>
                <a:spcPct val="0"/>
              </a:spcAft>
              <a:buClr>
                <a:schemeClr val="tx1"/>
              </a:buClr>
              <a:buFont typeface="Arial" pitchFamily="-1" charset="0"/>
              <a:buChar char="–"/>
              <a:defRPr sz="1600" kern="1200">
                <a:solidFill>
                  <a:schemeClr val="tx1">
                    <a:lumMod val="65000"/>
                    <a:lumOff val="35000"/>
                  </a:schemeClr>
                </a:solidFill>
                <a:latin typeface="Arial"/>
                <a:ea typeface="ＭＳ Ｐゴシック" charset="-128"/>
                <a:cs typeface="Arial"/>
              </a:defRPr>
            </a:lvl4pPr>
            <a:lvl5pPr marL="1146175" indent="-230188" algn="l" defTabSz="457200" rtl="0" eaLnBrk="1" fontAlgn="base" hangingPunct="1">
              <a:spcBef>
                <a:spcPct val="20000"/>
              </a:spcBef>
              <a:spcAft>
                <a:spcPct val="0"/>
              </a:spcAft>
              <a:buClr>
                <a:schemeClr val="tx1"/>
              </a:buClr>
              <a:buFont typeface="Arial" pitchFamily="-1" charset="0"/>
              <a:buChar char="–"/>
              <a:defRPr sz="1600" kern="1200">
                <a:solidFill>
                  <a:schemeClr val="tx1">
                    <a:lumMod val="65000"/>
                    <a:lumOff val="35000"/>
                  </a:schemeClr>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342900">
              <a:spcBef>
                <a:spcPts val="800"/>
              </a:spcBef>
              <a:buClr>
                <a:srgbClr val="F68621"/>
              </a:buClr>
              <a:buNone/>
            </a:pPr>
            <a:r>
              <a:rPr lang="en-US" sz="1400" dirty="0">
                <a:solidFill>
                  <a:srgbClr val="188CCC"/>
                </a:solidFill>
              </a:rPr>
              <a:t>A multilingual mobile version of </a:t>
            </a:r>
            <a:br>
              <a:rPr lang="en-US" sz="1400" dirty="0">
                <a:solidFill>
                  <a:srgbClr val="188CCC"/>
                </a:solidFill>
              </a:rPr>
            </a:br>
            <a:r>
              <a:rPr lang="en-US" sz="1400" dirty="0">
                <a:solidFill>
                  <a:srgbClr val="188CCC"/>
                </a:solidFill>
              </a:rPr>
              <a:t>the dedicated personal webpages</a:t>
            </a:r>
          </a:p>
        </p:txBody>
      </p:sp>
      <p:pic>
        <p:nvPicPr>
          <p:cNvPr id="12" name="Picture 11"/>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523675" y="1466216"/>
            <a:ext cx="2319375" cy="3865623"/>
          </a:xfrm>
          <a:prstGeom prst="rect">
            <a:avLst/>
          </a:prstGeom>
        </p:spPr>
      </p:pic>
      <p:pic>
        <p:nvPicPr>
          <p:cNvPr id="13" name="Picture 12"/>
          <p:cNvPicPr>
            <a:picLocks noChangeAspect="1"/>
          </p:cNvPicPr>
          <p:nvPr/>
        </p:nvPicPr>
        <p:blipFill rotWithShape="1">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6277619" y="1797583"/>
            <a:ext cx="2319375" cy="3559757"/>
          </a:xfrm>
          <a:prstGeom prst="rect">
            <a:avLst/>
          </a:prstGeom>
        </p:spPr>
      </p:pic>
    </p:spTree>
    <p:extLst>
      <p:ext uri="{BB962C8B-B14F-4D97-AF65-F5344CB8AC3E}">
        <p14:creationId xmlns:p14="http://schemas.microsoft.com/office/powerpoint/2010/main" val="2150963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1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20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1+#ppt_w/2"/>
                                          </p:val>
                                        </p:tav>
                                        <p:tav tm="100000">
                                          <p:val>
                                            <p:strVal val="#ppt_x"/>
                                          </p:val>
                                        </p:tav>
                                      </p:tavLst>
                                    </p:anim>
                                    <p:anim calcmode="lin" valueType="num">
                                      <p:cBhvr additive="base">
                                        <p:cTn id="16" dur="500" fill="hold"/>
                                        <p:tgtEl>
                                          <p:spTgt spid="13"/>
                                        </p:tgtEl>
                                        <p:attrNameLst>
                                          <p:attrName>ppt_y</p:attrName>
                                        </p:attrNameLst>
                                      </p:cBhvr>
                                      <p:tavLst>
                                        <p:tav tm="0">
                                          <p:val>
                                            <p:strVal val="#ppt_y"/>
                                          </p:val>
                                        </p:tav>
                                        <p:tav tm="100000">
                                          <p:val>
                                            <p:strVal val="#ppt_y"/>
                                          </p:val>
                                        </p:tav>
                                      </p:tavLst>
                                    </p:anim>
                                  </p:childTnLst>
                                </p:cTn>
                              </p:par>
                              <p:par>
                                <p:cTn id="17" presetID="10" presetClass="entr" presetSubtype="0" fill="hold" grpId="0" nodeType="withEffect">
                                  <p:stCondLst>
                                    <p:cond delay="25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858813"/>
            <a:ext cx="9144000" cy="4140947"/>
          </a:xfrm>
          <a:prstGeom prst="rect">
            <a:avLst/>
          </a:prstGeom>
        </p:spPr>
      </p:pic>
      <p:sp>
        <p:nvSpPr>
          <p:cNvPr id="23" name="Rectangle 22"/>
          <p:cNvSpPr/>
          <p:nvPr/>
        </p:nvSpPr>
        <p:spPr>
          <a:xfrm>
            <a:off x="1" y="858813"/>
            <a:ext cx="4571997" cy="4140947"/>
          </a:xfrm>
          <a:prstGeom prst="rect">
            <a:avLst/>
          </a:prstGeom>
          <a:solidFill>
            <a:schemeClr val="bg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89" eaLnBrk="1" hangingPunct="1"/>
            <a:endParaRPr lang="en-US" dirty="0">
              <a:solidFill>
                <a:prstClr val="white"/>
              </a:solidFill>
              <a:latin typeface="Arial"/>
            </a:endParaRPr>
          </a:p>
        </p:txBody>
      </p:sp>
      <p:sp>
        <p:nvSpPr>
          <p:cNvPr id="3" name="Title 2"/>
          <p:cNvSpPr>
            <a:spLocks noGrp="1"/>
          </p:cNvSpPr>
          <p:nvPr>
            <p:ph type="title"/>
          </p:nvPr>
        </p:nvSpPr>
        <p:spPr>
          <a:xfrm>
            <a:off x="539749" y="1109824"/>
            <a:ext cx="3150542" cy="461665"/>
          </a:xfrm>
        </p:spPr>
        <p:txBody>
          <a:bodyPr/>
          <a:lstStyle/>
          <a:p>
            <a:r>
              <a:rPr lang="en-US" dirty="0"/>
              <a:t>Submit your claims anytime, </a:t>
            </a:r>
            <a:br>
              <a:rPr lang="en-US" dirty="0"/>
            </a:br>
            <a:r>
              <a:rPr lang="en-US" dirty="0"/>
              <a:t>anywhere</a:t>
            </a:r>
          </a:p>
        </p:txBody>
      </p:sp>
      <p:sp>
        <p:nvSpPr>
          <p:cNvPr id="7" name="Oval 6"/>
          <p:cNvSpPr>
            <a:spLocks noChangeAspect="1"/>
          </p:cNvSpPr>
          <p:nvPr/>
        </p:nvSpPr>
        <p:spPr>
          <a:xfrm>
            <a:off x="535783" y="2265045"/>
            <a:ext cx="378000" cy="378000"/>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defTabSz="457189" eaLnBrk="1" hangingPunct="1">
              <a:lnSpc>
                <a:spcPct val="90000"/>
              </a:lnSpc>
            </a:pPr>
            <a:r>
              <a:rPr lang="en-US" sz="2000" b="1" dirty="0">
                <a:solidFill>
                  <a:prstClr val="white"/>
                </a:solidFill>
                <a:latin typeface="Arial"/>
              </a:rPr>
              <a:t>1</a:t>
            </a:r>
          </a:p>
        </p:txBody>
      </p:sp>
      <p:sp>
        <p:nvSpPr>
          <p:cNvPr id="9" name="TextBox 8"/>
          <p:cNvSpPr txBox="1"/>
          <p:nvPr/>
        </p:nvSpPr>
        <p:spPr>
          <a:xfrm>
            <a:off x="996732" y="2370946"/>
            <a:ext cx="2630388" cy="166199"/>
          </a:xfrm>
          <a:prstGeom prst="rect">
            <a:avLst/>
          </a:prstGeom>
          <a:noFill/>
        </p:spPr>
        <p:txBody>
          <a:bodyPr wrap="square" lIns="0" tIns="0" rIns="0" bIns="0" rtlCol="0" anchor="ctr" anchorCtr="0">
            <a:spAutoFit/>
          </a:bodyPr>
          <a:lstStyle/>
          <a:p>
            <a:pPr defTabSz="457189" eaLnBrk="1" hangingPunct="1">
              <a:lnSpc>
                <a:spcPct val="90000"/>
              </a:lnSpc>
            </a:pPr>
            <a:r>
              <a:rPr lang="en-US" sz="1200" dirty="0">
                <a:solidFill>
                  <a:srgbClr val="004986"/>
                </a:solidFill>
                <a:latin typeface="Arial"/>
                <a:cs typeface="Arial" charset="0"/>
              </a:rPr>
              <a:t>Open the Cigna Health Benefits app.</a:t>
            </a:r>
          </a:p>
        </p:txBody>
      </p:sp>
      <p:grpSp>
        <p:nvGrpSpPr>
          <p:cNvPr id="4" name="Group 3"/>
          <p:cNvGrpSpPr/>
          <p:nvPr/>
        </p:nvGrpSpPr>
        <p:grpSpPr>
          <a:xfrm>
            <a:off x="1014413" y="2697814"/>
            <a:ext cx="783520" cy="450199"/>
            <a:chOff x="1014412" y="1840563"/>
            <a:chExt cx="783520" cy="450199"/>
          </a:xfrm>
        </p:grpSpPr>
        <p:cxnSp>
          <p:nvCxnSpPr>
            <p:cNvPr id="10" name="Elbow Connector 9"/>
            <p:cNvCxnSpPr>
              <a:endCxn id="11" idx="3"/>
            </p:cNvCxnSpPr>
            <p:nvPr/>
          </p:nvCxnSpPr>
          <p:spPr>
            <a:xfrm rot="16200000" flipH="1">
              <a:off x="991993" y="1916538"/>
              <a:ext cx="204380" cy="159541"/>
            </a:xfrm>
            <a:prstGeom prst="bentConnector2">
              <a:avLst/>
            </a:prstGeom>
            <a:ln w="635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1" name="Isosceles Triangle 10"/>
            <p:cNvSpPr/>
            <p:nvPr/>
          </p:nvSpPr>
          <p:spPr>
            <a:xfrm rot="5400000">
              <a:off x="1158434" y="2063601"/>
              <a:ext cx="100835" cy="69795"/>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89" eaLnBrk="1" hangingPunct="1"/>
              <a:endParaRPr lang="en-US" dirty="0">
                <a:solidFill>
                  <a:prstClr val="white"/>
                </a:solidFill>
                <a:latin typeface="Arial"/>
              </a:endParaRPr>
            </a:p>
          </p:txBody>
        </p:sp>
        <p:pic>
          <p:nvPicPr>
            <p:cNvPr id="14" name="Picture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344495" y="1840563"/>
              <a:ext cx="453437" cy="450199"/>
            </a:xfrm>
            <a:prstGeom prst="rect">
              <a:avLst/>
            </a:prstGeom>
          </p:spPr>
        </p:pic>
      </p:grpSp>
      <p:sp>
        <p:nvSpPr>
          <p:cNvPr id="15" name="Oval 14">
            <a:hlinkClick r:id="rId5" tooltip="video"/>
          </p:cNvPr>
          <p:cNvSpPr/>
          <p:nvPr/>
        </p:nvSpPr>
        <p:spPr>
          <a:xfrm>
            <a:off x="3259068" y="3703061"/>
            <a:ext cx="876300" cy="876300"/>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432000" rIns="0" bIns="0" numCol="1" spcCol="0" rtlCol="0" fromWordArt="0" anchor="t" anchorCtr="0" forceAA="0" compatLnSpc="1">
            <a:prstTxWarp prst="textNoShape">
              <a:avLst/>
            </a:prstTxWarp>
            <a:noAutofit/>
          </a:bodyPr>
          <a:lstStyle/>
          <a:p>
            <a:pPr defTabSz="457189" eaLnBrk="1" hangingPunct="1">
              <a:lnSpc>
                <a:spcPct val="80000"/>
              </a:lnSpc>
            </a:pPr>
            <a:r>
              <a:rPr lang="en-US" sz="1100" b="1" i="1" cap="all" dirty="0">
                <a:solidFill>
                  <a:srgbClr val="004986"/>
                </a:solidFill>
                <a:latin typeface="Arial"/>
              </a:rPr>
              <a:t>Check out </a:t>
            </a:r>
            <a:br>
              <a:rPr lang="en-US" sz="1100" b="1" i="1" cap="all" dirty="0">
                <a:solidFill>
                  <a:srgbClr val="004986"/>
                </a:solidFill>
                <a:latin typeface="Arial"/>
              </a:rPr>
            </a:br>
            <a:r>
              <a:rPr lang="en-US" sz="1100" b="1" i="1" cap="all" dirty="0">
                <a:solidFill>
                  <a:srgbClr val="004986"/>
                </a:solidFill>
                <a:latin typeface="Arial"/>
              </a:rPr>
              <a:t>the new </a:t>
            </a:r>
            <a:br>
              <a:rPr lang="en-US" sz="1100" b="1" i="1" cap="all" dirty="0">
                <a:solidFill>
                  <a:srgbClr val="004986"/>
                </a:solidFill>
                <a:latin typeface="Arial"/>
              </a:rPr>
            </a:br>
            <a:r>
              <a:rPr lang="en-US" sz="1100" b="1" i="1" cap="all" dirty="0">
                <a:solidFill>
                  <a:srgbClr val="004986"/>
                </a:solidFill>
                <a:latin typeface="Arial"/>
              </a:rPr>
              <a:t>feature in </a:t>
            </a:r>
            <a:br>
              <a:rPr lang="en-US" sz="1100" b="1" i="1" cap="all" dirty="0">
                <a:solidFill>
                  <a:srgbClr val="004986"/>
                </a:solidFill>
                <a:latin typeface="Arial"/>
              </a:rPr>
            </a:br>
            <a:r>
              <a:rPr lang="en-US" sz="1100" b="1" i="1" cap="all" dirty="0">
                <a:solidFill>
                  <a:srgbClr val="004986"/>
                </a:solidFill>
                <a:latin typeface="Arial"/>
              </a:rPr>
              <a:t>this video</a:t>
            </a:r>
          </a:p>
        </p:txBody>
      </p:sp>
      <p:sp>
        <p:nvSpPr>
          <p:cNvPr id="18" name="Oval 17"/>
          <p:cNvSpPr>
            <a:spLocks noChangeAspect="1"/>
          </p:cNvSpPr>
          <p:nvPr/>
        </p:nvSpPr>
        <p:spPr>
          <a:xfrm>
            <a:off x="535783" y="3352769"/>
            <a:ext cx="378000" cy="378000"/>
          </a:xfrm>
          <a:prstGeom prst="ellipse">
            <a:avLst/>
          </a:prstGeom>
          <a:solidFill>
            <a:srgbClr val="39B44A"/>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defTabSz="457189" eaLnBrk="1" hangingPunct="1">
              <a:lnSpc>
                <a:spcPct val="90000"/>
              </a:lnSpc>
            </a:pPr>
            <a:r>
              <a:rPr lang="en-US" sz="2000" b="1" dirty="0">
                <a:solidFill>
                  <a:prstClr val="white"/>
                </a:solidFill>
                <a:latin typeface="Arial"/>
              </a:rPr>
              <a:t>2</a:t>
            </a:r>
          </a:p>
        </p:txBody>
      </p:sp>
      <p:sp>
        <p:nvSpPr>
          <p:cNvPr id="19" name="TextBox 18"/>
          <p:cNvSpPr txBox="1"/>
          <p:nvPr/>
        </p:nvSpPr>
        <p:spPr>
          <a:xfrm>
            <a:off x="996732" y="3458670"/>
            <a:ext cx="1670268" cy="166199"/>
          </a:xfrm>
          <a:prstGeom prst="rect">
            <a:avLst/>
          </a:prstGeom>
          <a:noFill/>
        </p:spPr>
        <p:txBody>
          <a:bodyPr wrap="square" lIns="0" tIns="0" rIns="0" bIns="0" rtlCol="0" anchor="ctr" anchorCtr="0">
            <a:spAutoFit/>
          </a:bodyPr>
          <a:lstStyle/>
          <a:p>
            <a:pPr defTabSz="457189" eaLnBrk="1" hangingPunct="1">
              <a:lnSpc>
                <a:spcPct val="90000"/>
              </a:lnSpc>
            </a:pPr>
            <a:r>
              <a:rPr lang="en-US" sz="1200" dirty="0">
                <a:solidFill>
                  <a:srgbClr val="004986"/>
                </a:solidFill>
                <a:latin typeface="Arial"/>
                <a:cs typeface="Arial" charset="0"/>
              </a:rPr>
              <a:t>Complete the form.</a:t>
            </a:r>
          </a:p>
        </p:txBody>
      </p:sp>
      <p:sp>
        <p:nvSpPr>
          <p:cNvPr id="21" name="Oval 20"/>
          <p:cNvSpPr>
            <a:spLocks noChangeAspect="1"/>
          </p:cNvSpPr>
          <p:nvPr/>
        </p:nvSpPr>
        <p:spPr>
          <a:xfrm>
            <a:off x="535783" y="4161992"/>
            <a:ext cx="378000" cy="37800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defTabSz="457189" eaLnBrk="1" hangingPunct="1">
              <a:lnSpc>
                <a:spcPct val="90000"/>
              </a:lnSpc>
            </a:pPr>
            <a:r>
              <a:rPr lang="en-US" sz="2000" b="1" dirty="0">
                <a:solidFill>
                  <a:prstClr val="white"/>
                </a:solidFill>
                <a:latin typeface="Arial"/>
              </a:rPr>
              <a:t>3</a:t>
            </a:r>
          </a:p>
        </p:txBody>
      </p:sp>
      <p:sp>
        <p:nvSpPr>
          <p:cNvPr id="22" name="TextBox 21"/>
          <p:cNvSpPr txBox="1"/>
          <p:nvPr/>
        </p:nvSpPr>
        <p:spPr>
          <a:xfrm>
            <a:off x="996732" y="4184792"/>
            <a:ext cx="1670268" cy="332399"/>
          </a:xfrm>
          <a:prstGeom prst="rect">
            <a:avLst/>
          </a:prstGeom>
          <a:noFill/>
        </p:spPr>
        <p:txBody>
          <a:bodyPr wrap="square" lIns="0" tIns="0" rIns="0" bIns="0" rtlCol="0" anchor="ctr" anchorCtr="0">
            <a:spAutoFit/>
          </a:bodyPr>
          <a:lstStyle/>
          <a:p>
            <a:pPr defTabSz="457189" eaLnBrk="1" hangingPunct="1">
              <a:lnSpc>
                <a:spcPct val="90000"/>
              </a:lnSpc>
            </a:pPr>
            <a:r>
              <a:rPr lang="en-US" sz="1200" dirty="0">
                <a:solidFill>
                  <a:srgbClr val="004986"/>
                </a:solidFill>
                <a:latin typeface="Arial"/>
                <a:cs typeface="Arial" charset="0"/>
              </a:rPr>
              <a:t>Take a picture of your invoices.</a:t>
            </a:r>
          </a:p>
        </p:txBody>
      </p:sp>
      <p:pic>
        <p:nvPicPr>
          <p:cNvPr id="16" name="Picture 15">
            <a:hlinkClick r:id="rId5" tooltip="video"/>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326282" y="3623362"/>
            <a:ext cx="757348" cy="586905"/>
          </a:xfrm>
          <a:prstGeom prst="rect">
            <a:avLst/>
          </a:prstGeom>
        </p:spPr>
      </p:pic>
    </p:spTree>
    <p:extLst>
      <p:ext uri="{BB962C8B-B14F-4D97-AF65-F5344CB8AC3E}">
        <p14:creationId xmlns:p14="http://schemas.microsoft.com/office/powerpoint/2010/main" val="4107548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47" presetClass="entr" presetSubtype="0" fill="hold" grpId="0" nodeType="withEffect">
                                  <p:stCondLst>
                                    <p:cond delay="20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anim calcmode="lin" valueType="num">
                                      <p:cBhvr>
                                        <p:cTn id="14" dur="500" fill="hold"/>
                                        <p:tgtEl>
                                          <p:spTgt spid="7"/>
                                        </p:tgtEl>
                                        <p:attrNameLst>
                                          <p:attrName>ppt_x</p:attrName>
                                        </p:attrNameLst>
                                      </p:cBhvr>
                                      <p:tavLst>
                                        <p:tav tm="0">
                                          <p:val>
                                            <p:strVal val="#ppt_x"/>
                                          </p:val>
                                        </p:tav>
                                        <p:tav tm="100000">
                                          <p:val>
                                            <p:strVal val="#ppt_x"/>
                                          </p:val>
                                        </p:tav>
                                      </p:tavLst>
                                    </p:anim>
                                    <p:anim calcmode="lin" valueType="num">
                                      <p:cBhvr>
                                        <p:cTn id="15" dur="500" fill="hold"/>
                                        <p:tgtEl>
                                          <p:spTgt spid="7"/>
                                        </p:tgtEl>
                                        <p:attrNameLst>
                                          <p:attrName>ppt_y</p:attrName>
                                        </p:attrNameLst>
                                      </p:cBhvr>
                                      <p:tavLst>
                                        <p:tav tm="0">
                                          <p:val>
                                            <p:strVal val="#ppt_y-.1"/>
                                          </p:val>
                                        </p:tav>
                                        <p:tav tm="100000">
                                          <p:val>
                                            <p:strVal val="#ppt_y"/>
                                          </p:val>
                                        </p:tav>
                                      </p:tavLst>
                                    </p:anim>
                                  </p:childTnLst>
                                </p:cTn>
                              </p:par>
                              <p:par>
                                <p:cTn id="16" presetID="47" presetClass="entr" presetSubtype="0" fill="hold" grpId="0" nodeType="withEffect">
                                  <p:stCondLst>
                                    <p:cond delay="30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anim calcmode="lin" valueType="num">
                                      <p:cBhvr>
                                        <p:cTn id="19" dur="500" fill="hold"/>
                                        <p:tgtEl>
                                          <p:spTgt spid="18"/>
                                        </p:tgtEl>
                                        <p:attrNameLst>
                                          <p:attrName>ppt_x</p:attrName>
                                        </p:attrNameLst>
                                      </p:cBhvr>
                                      <p:tavLst>
                                        <p:tav tm="0">
                                          <p:val>
                                            <p:strVal val="#ppt_x"/>
                                          </p:val>
                                        </p:tav>
                                        <p:tav tm="100000">
                                          <p:val>
                                            <p:strVal val="#ppt_x"/>
                                          </p:val>
                                        </p:tav>
                                      </p:tavLst>
                                    </p:anim>
                                    <p:anim calcmode="lin" valueType="num">
                                      <p:cBhvr>
                                        <p:cTn id="20" dur="500" fill="hold"/>
                                        <p:tgtEl>
                                          <p:spTgt spid="18"/>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4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anim calcmode="lin" valueType="num">
                                      <p:cBhvr>
                                        <p:cTn id="24" dur="500" fill="hold"/>
                                        <p:tgtEl>
                                          <p:spTgt spid="21"/>
                                        </p:tgtEl>
                                        <p:attrNameLst>
                                          <p:attrName>ppt_x</p:attrName>
                                        </p:attrNameLst>
                                      </p:cBhvr>
                                      <p:tavLst>
                                        <p:tav tm="0">
                                          <p:val>
                                            <p:strVal val="#ppt_x"/>
                                          </p:val>
                                        </p:tav>
                                        <p:tav tm="100000">
                                          <p:val>
                                            <p:strVal val="#ppt_x"/>
                                          </p:val>
                                        </p:tav>
                                      </p:tavLst>
                                    </p:anim>
                                    <p:anim calcmode="lin" valueType="num">
                                      <p:cBhvr>
                                        <p:cTn id="25" dur="500" fill="hold"/>
                                        <p:tgtEl>
                                          <p:spTgt spid="21"/>
                                        </p:tgtEl>
                                        <p:attrNameLst>
                                          <p:attrName>ppt_y</p:attrName>
                                        </p:attrNameLst>
                                      </p:cBhvr>
                                      <p:tavLst>
                                        <p:tav tm="0">
                                          <p:val>
                                            <p:strVal val="#ppt_y-.1"/>
                                          </p:val>
                                        </p:tav>
                                        <p:tav tm="100000">
                                          <p:val>
                                            <p:strVal val="#ppt_y"/>
                                          </p:val>
                                        </p:tav>
                                      </p:tavLst>
                                    </p:anim>
                                  </p:childTnLst>
                                </p:cTn>
                              </p:par>
                              <p:par>
                                <p:cTn id="26" presetID="47" presetClass="entr" presetSubtype="0" fill="hold" grpId="0" nodeType="withEffect">
                                  <p:stCondLst>
                                    <p:cond delay="500"/>
                                  </p:stCondLst>
                                  <p:childTnLst>
                                    <p:set>
                                      <p:cBhvr>
                                        <p:cTn id="27" dur="1" fill="hold">
                                          <p:stCondLst>
                                            <p:cond delay="0"/>
                                          </p:stCondLst>
                                        </p:cTn>
                                        <p:tgtEl>
                                          <p:spTgt spid="15">
                                            <p:bg/>
                                          </p:spTgt>
                                        </p:tgtEl>
                                        <p:attrNameLst>
                                          <p:attrName>style.visibility</p:attrName>
                                        </p:attrNameLst>
                                      </p:cBhvr>
                                      <p:to>
                                        <p:strVal val="visible"/>
                                      </p:to>
                                    </p:set>
                                    <p:animEffect transition="in" filter="fade">
                                      <p:cBhvr>
                                        <p:cTn id="28" dur="500"/>
                                        <p:tgtEl>
                                          <p:spTgt spid="15">
                                            <p:bg/>
                                          </p:spTgt>
                                        </p:tgtEl>
                                      </p:cBhvr>
                                    </p:animEffect>
                                    <p:anim calcmode="lin" valueType="num">
                                      <p:cBhvr>
                                        <p:cTn id="29" dur="500" fill="hold"/>
                                        <p:tgtEl>
                                          <p:spTgt spid="15">
                                            <p:bg/>
                                          </p:spTgt>
                                        </p:tgtEl>
                                        <p:attrNameLst>
                                          <p:attrName>ppt_x</p:attrName>
                                        </p:attrNameLst>
                                      </p:cBhvr>
                                      <p:tavLst>
                                        <p:tav tm="0">
                                          <p:val>
                                            <p:strVal val="#ppt_x"/>
                                          </p:val>
                                        </p:tav>
                                        <p:tav tm="100000">
                                          <p:val>
                                            <p:strVal val="#ppt_x"/>
                                          </p:val>
                                        </p:tav>
                                      </p:tavLst>
                                    </p:anim>
                                    <p:anim calcmode="lin" valueType="num">
                                      <p:cBhvr>
                                        <p:cTn id="30" dur="500" fill="hold"/>
                                        <p:tgtEl>
                                          <p:spTgt spid="15">
                                            <p:bg/>
                                          </p:spTgt>
                                        </p:tgtEl>
                                        <p:attrNameLst>
                                          <p:attrName>ppt_y</p:attrName>
                                        </p:attrNameLst>
                                      </p:cBhvr>
                                      <p:tavLst>
                                        <p:tav tm="0">
                                          <p:val>
                                            <p:strVal val="#ppt_y-.1"/>
                                          </p:val>
                                        </p:tav>
                                        <p:tav tm="100000">
                                          <p:val>
                                            <p:strVal val="#ppt_y"/>
                                          </p:val>
                                        </p:tav>
                                      </p:tavLst>
                                    </p:anim>
                                  </p:childTnLst>
                                </p:cTn>
                              </p:par>
                              <p:par>
                                <p:cTn id="31" presetID="10" presetClass="entr" presetSubtype="0" fill="hold" grpId="0" nodeType="withEffect">
                                  <p:stCondLst>
                                    <p:cond delay="60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par>
                                <p:cTn id="34" presetID="10" presetClass="entr" presetSubtype="0" fill="hold" nodeType="withEffect">
                                  <p:stCondLst>
                                    <p:cond delay="60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cTn>
                              </p:par>
                              <p:par>
                                <p:cTn id="37" presetID="10" presetClass="entr" presetSubtype="0" fill="hold" grpId="0" nodeType="withEffect">
                                  <p:stCondLst>
                                    <p:cond delay="60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par>
                                <p:cTn id="40" presetID="10" presetClass="entr" presetSubtype="0" fill="hold" grpId="0" nodeType="withEffect">
                                  <p:stCondLst>
                                    <p:cond delay="60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par>
                                <p:cTn id="43" presetID="53" presetClass="entr" presetSubtype="16" fill="hold" nodeType="withEffect">
                                  <p:stCondLst>
                                    <p:cond delay="750"/>
                                  </p:stCondLst>
                                  <p:childTnLst>
                                    <p:set>
                                      <p:cBhvr>
                                        <p:cTn id="44" dur="1" fill="hold">
                                          <p:stCondLst>
                                            <p:cond delay="0"/>
                                          </p:stCondLst>
                                        </p:cTn>
                                        <p:tgtEl>
                                          <p:spTgt spid="16"/>
                                        </p:tgtEl>
                                        <p:attrNameLst>
                                          <p:attrName>style.visibility</p:attrName>
                                        </p:attrNameLst>
                                      </p:cBhvr>
                                      <p:to>
                                        <p:strVal val="visible"/>
                                      </p:to>
                                    </p:set>
                                    <p:anim calcmode="lin" valueType="num">
                                      <p:cBhvr>
                                        <p:cTn id="45" dur="500" fill="hold"/>
                                        <p:tgtEl>
                                          <p:spTgt spid="16"/>
                                        </p:tgtEl>
                                        <p:attrNameLst>
                                          <p:attrName>ppt_w</p:attrName>
                                        </p:attrNameLst>
                                      </p:cBhvr>
                                      <p:tavLst>
                                        <p:tav tm="0">
                                          <p:val>
                                            <p:fltVal val="0"/>
                                          </p:val>
                                        </p:tav>
                                        <p:tav tm="100000">
                                          <p:val>
                                            <p:strVal val="#ppt_w"/>
                                          </p:val>
                                        </p:tav>
                                      </p:tavLst>
                                    </p:anim>
                                    <p:anim calcmode="lin" valueType="num">
                                      <p:cBhvr>
                                        <p:cTn id="46" dur="500" fill="hold"/>
                                        <p:tgtEl>
                                          <p:spTgt spid="16"/>
                                        </p:tgtEl>
                                        <p:attrNameLst>
                                          <p:attrName>ppt_h</p:attrName>
                                        </p:attrNameLst>
                                      </p:cBhvr>
                                      <p:tavLst>
                                        <p:tav tm="0">
                                          <p:val>
                                            <p:fltVal val="0"/>
                                          </p:val>
                                        </p:tav>
                                        <p:tav tm="100000">
                                          <p:val>
                                            <p:strVal val="#ppt_h"/>
                                          </p:val>
                                        </p:tav>
                                      </p:tavLst>
                                    </p:anim>
                                    <p:animEffect transition="in" filter="fad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750"/>
                                  </p:stCondLst>
                                  <p:childTnLst>
                                    <p:set>
                                      <p:cBhvr>
                                        <p:cTn id="51" dur="1" fill="hold">
                                          <p:stCondLst>
                                            <p:cond delay="0"/>
                                          </p:stCondLst>
                                        </p:cTn>
                                        <p:tgtEl>
                                          <p:spTgt spid="15">
                                            <p:txEl>
                                              <p:pRg st="0" end="0"/>
                                            </p:txEl>
                                          </p:spTgt>
                                        </p:tgtEl>
                                        <p:attrNameLst>
                                          <p:attrName>style.visibility</p:attrName>
                                        </p:attrNameLst>
                                      </p:cBhvr>
                                      <p:to>
                                        <p:strVal val="visible"/>
                                      </p:to>
                                    </p:set>
                                    <p:animEffect transition="in" filter="fade">
                                      <p:cBhvr>
                                        <p:cTn id="52" dur="500"/>
                                        <p:tgtEl>
                                          <p:spTgt spid="15">
                                            <p:txEl>
                                              <p:pRg st="0" end="0"/>
                                            </p:txEl>
                                          </p:spTgt>
                                        </p:tgtEl>
                                      </p:cBhvr>
                                    </p:animEffect>
                                    <p:anim calcmode="lin" valueType="num">
                                      <p:cBhvr>
                                        <p:cTn id="53"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54"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 grpId="0"/>
      <p:bldP spid="7" grpId="0" animBg="1"/>
      <p:bldP spid="9" grpId="0"/>
      <p:bldP spid="15" grpId="0" build="p" animBg="1"/>
      <p:bldP spid="18" grpId="0" animBg="1"/>
      <p:bldP spid="19" grpId="0"/>
      <p:bldP spid="21" grpId="0" animBg="1"/>
      <p:bldP spid="2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submitting</a:t>
            </a:r>
            <a:br>
              <a:rPr lang="en-US" dirty="0"/>
            </a:br>
            <a:r>
              <a:rPr lang="en-US" dirty="0"/>
              <a:t>medical claims</a:t>
            </a:r>
          </a:p>
        </p:txBody>
      </p:sp>
      <p:sp>
        <p:nvSpPr>
          <p:cNvPr id="3" name="Content Placeholder 2"/>
          <p:cNvSpPr>
            <a:spLocks noGrp="1"/>
          </p:cNvSpPr>
          <p:nvPr>
            <p:ph idx="1"/>
          </p:nvPr>
        </p:nvSpPr>
        <p:spPr/>
        <p:txBody>
          <a:bodyPr/>
          <a:lstStyle/>
          <a:p>
            <a:r>
              <a:rPr lang="en-US" i="1" dirty="0"/>
              <a:t>All qualifying claims should be submitted within 90 days after the date of service.</a:t>
            </a:r>
          </a:p>
          <a:p>
            <a:r>
              <a:rPr lang="en-US" i="1" dirty="0"/>
              <a:t>Submit one separate claim per patient.</a:t>
            </a:r>
          </a:p>
          <a:p>
            <a:r>
              <a:rPr lang="en-US" i="1" dirty="0"/>
              <a:t>Make sure that all required information is completed (see next slide). </a:t>
            </a:r>
          </a:p>
          <a:p>
            <a:r>
              <a:rPr lang="en-US" i="1" dirty="0"/>
              <a:t>Keep original documentation for a period of </a:t>
            </a:r>
            <a:r>
              <a:rPr lang="en-US" i="1" u="sng" dirty="0"/>
              <a:t>six months</a:t>
            </a:r>
            <a:r>
              <a:rPr lang="en-US" i="1" dirty="0"/>
              <a:t> after the claim submission</a:t>
            </a:r>
            <a:r>
              <a:rPr lang="en-US" dirty="0"/>
              <a:t>.</a:t>
            </a:r>
          </a:p>
          <a:p>
            <a:endParaRPr lang="en-US" dirty="0"/>
          </a:p>
          <a:p>
            <a:endParaRPr lang="en-US" dirty="0"/>
          </a:p>
        </p:txBody>
      </p:sp>
    </p:spTree>
    <p:extLst>
      <p:ext uri="{BB962C8B-B14F-4D97-AF65-F5344CB8AC3E}">
        <p14:creationId xmlns:p14="http://schemas.microsoft.com/office/powerpoint/2010/main" val="424839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Information for Submitting Medical Claims</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2800" dirty="0"/>
              <a:t>Plan Member and Patient Information</a:t>
            </a:r>
          </a:p>
          <a:p>
            <a:pPr>
              <a:buFont typeface="Wingdings" panose="05000000000000000000" pitchFamily="2" charset="2"/>
              <a:buChar char="q"/>
            </a:pPr>
            <a:r>
              <a:rPr lang="en-US" sz="2800" dirty="0"/>
              <a:t>Date of Service</a:t>
            </a:r>
          </a:p>
          <a:p>
            <a:pPr>
              <a:buFont typeface="Wingdings" panose="05000000000000000000" pitchFamily="2" charset="2"/>
              <a:buChar char="q"/>
            </a:pPr>
            <a:r>
              <a:rPr lang="en-US" sz="2800" dirty="0"/>
              <a:t>Description of each service received</a:t>
            </a:r>
          </a:p>
          <a:p>
            <a:pPr>
              <a:buFont typeface="Wingdings" panose="05000000000000000000" pitchFamily="2" charset="2"/>
              <a:buChar char="q"/>
            </a:pPr>
            <a:r>
              <a:rPr lang="en-US" sz="2800" dirty="0"/>
              <a:t>Currency of the Claim</a:t>
            </a:r>
          </a:p>
          <a:p>
            <a:pPr>
              <a:buFont typeface="Wingdings" panose="05000000000000000000" pitchFamily="2" charset="2"/>
              <a:buChar char="q"/>
            </a:pPr>
            <a:r>
              <a:rPr lang="en-US" sz="2800" dirty="0"/>
              <a:t>Exact Amount of Expenses </a:t>
            </a:r>
          </a:p>
          <a:p>
            <a:pPr>
              <a:buFont typeface="Wingdings" panose="05000000000000000000" pitchFamily="2" charset="2"/>
              <a:buChar char="q"/>
            </a:pPr>
            <a:r>
              <a:rPr lang="en-US" sz="2800" dirty="0">
                <a:solidFill>
                  <a:srgbClr val="FF0000"/>
                </a:solidFill>
              </a:rPr>
              <a:t>Additional Diagnosis Information</a:t>
            </a:r>
          </a:p>
          <a:p>
            <a:pPr>
              <a:buFont typeface="Wingdings" panose="05000000000000000000" pitchFamily="2" charset="2"/>
              <a:buChar char="q"/>
            </a:pPr>
            <a:r>
              <a:rPr lang="en-US" sz="2800" dirty="0"/>
              <a:t>Bank details for payment by transfer</a:t>
            </a:r>
          </a:p>
          <a:p>
            <a:endParaRPr lang="en-US" dirty="0"/>
          </a:p>
          <a:p>
            <a:endParaRPr lang="en-US" dirty="0"/>
          </a:p>
        </p:txBody>
      </p:sp>
    </p:spTree>
    <p:extLst>
      <p:ext uri="{BB962C8B-B14F-4D97-AF65-F5344CB8AC3E}">
        <p14:creationId xmlns:p14="http://schemas.microsoft.com/office/powerpoint/2010/main" val="2794692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br>
              <a:rPr lang="en-US" dirty="0"/>
            </a:br>
            <a:r>
              <a:rPr lang="en-US" dirty="0"/>
              <a:t>Guarantee of Payment</a:t>
            </a:r>
            <a:br>
              <a:rPr lang="en-US" dirty="0"/>
            </a:br>
            <a:endParaRPr lang="en-US" dirty="0"/>
          </a:p>
        </p:txBody>
      </p:sp>
      <p:sp>
        <p:nvSpPr>
          <p:cNvPr id="3" name="Content Placeholder 2"/>
          <p:cNvSpPr>
            <a:spLocks noGrp="1"/>
          </p:cNvSpPr>
          <p:nvPr>
            <p:ph idx="1"/>
          </p:nvPr>
        </p:nvSpPr>
        <p:spPr>
          <a:xfrm>
            <a:off x="762000" y="1752600"/>
            <a:ext cx="7772400" cy="4724400"/>
          </a:xfrm>
        </p:spPr>
        <p:txBody>
          <a:bodyPr/>
          <a:lstStyle/>
          <a:p>
            <a:r>
              <a:rPr lang="en-US" sz="2800" i="1" dirty="0"/>
              <a:t>To avoid paying the total cost of your medical treatment in advance and to reduce overall costs, it is recommended that you request a Guarantee of Payment from Cigna.</a:t>
            </a:r>
          </a:p>
          <a:p>
            <a:r>
              <a:rPr lang="en-US" sz="2800" dirty="0"/>
              <a:t>A </a:t>
            </a:r>
            <a:r>
              <a:rPr lang="en-US" sz="2800" b="1" dirty="0"/>
              <a:t>Guarantee of Payment</a:t>
            </a:r>
            <a:r>
              <a:rPr lang="en-US" sz="2800" dirty="0"/>
              <a:t> states whether or not the required treatment is covered and what portion of the expense is covered by Cigna. </a:t>
            </a:r>
          </a:p>
          <a:p>
            <a:pPr lvl="1"/>
            <a:r>
              <a:rPr lang="en-US" sz="2400" dirty="0"/>
              <a:t>Patient pays his/her portion of the required deductible and co-insurance to the healthcare provider.</a:t>
            </a:r>
          </a:p>
          <a:p>
            <a:pPr lvl="1"/>
            <a:r>
              <a:rPr lang="en-US" sz="2400" dirty="0"/>
              <a:t>Cigna pays its portion of the costs </a:t>
            </a:r>
            <a:r>
              <a:rPr lang="en-US" sz="2400" u="sng" dirty="0"/>
              <a:t>directly</a:t>
            </a:r>
            <a:r>
              <a:rPr lang="en-US" sz="2400" dirty="0"/>
              <a:t> to the healthcare provider.</a:t>
            </a:r>
          </a:p>
        </p:txBody>
      </p:sp>
    </p:spTree>
    <p:extLst>
      <p:ext uri="{BB962C8B-B14F-4D97-AF65-F5344CB8AC3E}">
        <p14:creationId xmlns:p14="http://schemas.microsoft.com/office/powerpoint/2010/main" val="34450230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1143000"/>
          </a:xfrm>
        </p:spPr>
        <p:txBody>
          <a:bodyPr/>
          <a:lstStyle/>
          <a:p>
            <a:r>
              <a:rPr lang="en-US" dirty="0"/>
              <a:t> How to request a</a:t>
            </a:r>
            <a:br>
              <a:rPr lang="en-US" dirty="0"/>
            </a:br>
            <a:r>
              <a:rPr lang="en-US" dirty="0"/>
              <a:t>Guarantee of Payment</a:t>
            </a:r>
          </a:p>
        </p:txBody>
      </p:sp>
      <p:sp>
        <p:nvSpPr>
          <p:cNvPr id="3" name="Content Placeholder 2"/>
          <p:cNvSpPr>
            <a:spLocks noGrp="1"/>
          </p:cNvSpPr>
          <p:nvPr>
            <p:ph idx="1"/>
          </p:nvPr>
        </p:nvSpPr>
        <p:spPr>
          <a:xfrm>
            <a:off x="685800" y="1752600"/>
            <a:ext cx="7772400" cy="4648200"/>
          </a:xfrm>
        </p:spPr>
        <p:txBody>
          <a:bodyPr/>
          <a:lstStyle/>
          <a:p>
            <a:r>
              <a:rPr lang="en-US" sz="2800" dirty="0"/>
              <a:t>For planned treatments, have your </a:t>
            </a:r>
            <a:r>
              <a:rPr lang="en-US" sz="2800" b="1" u="sng" dirty="0"/>
              <a:t>healthcare provider </a:t>
            </a:r>
            <a:r>
              <a:rPr lang="en-US" sz="2800" u="sng" dirty="0"/>
              <a:t>complete the Cost Estimate Form</a:t>
            </a:r>
            <a:r>
              <a:rPr lang="en-US" sz="2800" dirty="0"/>
              <a:t> from the Cigna website that requests the following information:</a:t>
            </a:r>
          </a:p>
          <a:p>
            <a:pPr marL="914400" lvl="2">
              <a:spcBef>
                <a:spcPts val="0"/>
              </a:spcBef>
            </a:pPr>
            <a:r>
              <a:rPr lang="en-US" dirty="0"/>
              <a:t>diagnosis;</a:t>
            </a:r>
          </a:p>
          <a:p>
            <a:pPr marL="914400" lvl="2">
              <a:spcBef>
                <a:spcPts val="0"/>
              </a:spcBef>
            </a:pPr>
            <a:r>
              <a:rPr lang="en-US" dirty="0"/>
              <a:t>treatment;</a:t>
            </a:r>
          </a:p>
          <a:p>
            <a:pPr marL="914400" lvl="2">
              <a:spcBef>
                <a:spcPts val="0"/>
              </a:spcBef>
            </a:pPr>
            <a:r>
              <a:rPr lang="en-US" dirty="0"/>
              <a:t>name and contact details of the health care provider;</a:t>
            </a:r>
          </a:p>
          <a:p>
            <a:pPr marL="914400" lvl="2">
              <a:spcBef>
                <a:spcPts val="0"/>
              </a:spcBef>
            </a:pPr>
            <a:r>
              <a:rPr lang="en-US" dirty="0"/>
              <a:t>date of admission and discharge.</a:t>
            </a:r>
          </a:p>
          <a:p>
            <a:r>
              <a:rPr lang="en-US" sz="2800" dirty="0"/>
              <a:t>Send the completed Cost Estimate Form to Cigna </a:t>
            </a:r>
            <a:r>
              <a:rPr lang="en-US" sz="2800" b="1" dirty="0"/>
              <a:t>at least three weeks prior </a:t>
            </a:r>
            <a:r>
              <a:rPr lang="en-US" sz="2800" dirty="0"/>
              <a:t>to the date of the scheduled treatment at </a:t>
            </a:r>
            <a:r>
              <a:rPr lang="en-US" sz="2800" dirty="0">
                <a:hlinkClick r:id="rId3"/>
              </a:rPr>
              <a:t>authorization@cigna.com</a:t>
            </a:r>
            <a:r>
              <a:rPr lang="en-US" sz="2800" dirty="0"/>
              <a:t>.</a:t>
            </a:r>
          </a:p>
          <a:p>
            <a:endParaRPr lang="en-US" sz="2800" dirty="0"/>
          </a:p>
        </p:txBody>
      </p:sp>
    </p:spTree>
    <p:extLst>
      <p:ext uri="{BB962C8B-B14F-4D97-AF65-F5344CB8AC3E}">
        <p14:creationId xmlns:p14="http://schemas.microsoft.com/office/powerpoint/2010/main" val="6252218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requesting a Guarantee of Payment</a:t>
            </a:r>
            <a:br>
              <a:rPr lang="en-US" dirty="0"/>
            </a:br>
            <a:endParaRPr lang="en-US" dirty="0"/>
          </a:p>
        </p:txBody>
      </p:sp>
      <p:sp>
        <p:nvSpPr>
          <p:cNvPr id="3" name="Content Placeholder 2"/>
          <p:cNvSpPr>
            <a:spLocks noGrp="1"/>
          </p:cNvSpPr>
          <p:nvPr>
            <p:ph idx="1"/>
          </p:nvPr>
        </p:nvSpPr>
        <p:spPr>
          <a:xfrm>
            <a:off x="838200" y="1524000"/>
            <a:ext cx="7772400" cy="4114800"/>
          </a:xfrm>
        </p:spPr>
        <p:txBody>
          <a:bodyPr/>
          <a:lstStyle/>
          <a:p>
            <a:r>
              <a:rPr lang="en-US" sz="2800" i="1" dirty="0"/>
              <a:t>It is recommended that you use Cigna </a:t>
            </a:r>
            <a:r>
              <a:rPr lang="en-US" sz="2800" i="1" u="sng" dirty="0"/>
              <a:t>in-network providers</a:t>
            </a:r>
            <a:r>
              <a:rPr lang="en-US" sz="2800" i="1" dirty="0"/>
              <a:t> for </a:t>
            </a:r>
            <a:r>
              <a:rPr lang="en-US" sz="2800" i="1" u="sng" dirty="0"/>
              <a:t>planned</a:t>
            </a:r>
            <a:r>
              <a:rPr lang="en-US" sz="2800" i="1" dirty="0"/>
              <a:t> or </a:t>
            </a:r>
            <a:r>
              <a:rPr lang="en-US" sz="2800" i="1" u="sng" dirty="0"/>
              <a:t>emergency</a:t>
            </a:r>
            <a:r>
              <a:rPr lang="en-US" sz="2800" i="1" dirty="0"/>
              <a:t> hospital admissions because a Guarantee of Payment will be easier and faster to obtain than for an out-of-network provider. </a:t>
            </a:r>
          </a:p>
          <a:p>
            <a:r>
              <a:rPr lang="en-US" sz="2800" dirty="0"/>
              <a:t>For </a:t>
            </a:r>
            <a:r>
              <a:rPr lang="en-US" sz="2800" u="sng" dirty="0"/>
              <a:t>out-of-network</a:t>
            </a:r>
            <a:r>
              <a:rPr lang="en-US" sz="2800" dirty="0"/>
              <a:t> providers, you may have to </a:t>
            </a:r>
            <a:r>
              <a:rPr lang="en-US" sz="2800" u="sng" dirty="0"/>
              <a:t>pay the provider in advance</a:t>
            </a:r>
            <a:r>
              <a:rPr lang="en-US" sz="2800" dirty="0"/>
              <a:t> and submit the full claim to Cigna for reimbursement.</a:t>
            </a:r>
          </a:p>
          <a:p>
            <a:r>
              <a:rPr lang="en-US" sz="2800" i="1" dirty="0"/>
              <a:t>For faster responses, call Cigna via telephone.</a:t>
            </a:r>
          </a:p>
        </p:txBody>
      </p:sp>
    </p:spTree>
    <p:extLst>
      <p:ext uri="{BB962C8B-B14F-4D97-AF65-F5344CB8AC3E}">
        <p14:creationId xmlns:p14="http://schemas.microsoft.com/office/powerpoint/2010/main" val="3244668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ISOS Assistance Services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04742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lstStyle/>
          <a:p>
            <a:r>
              <a:rPr lang="en-US" sz="2400" b="1" i="1" dirty="0"/>
              <a:t>This presentation is only intended to provide general information about the insurance plans administered by AIARC and does not cover every exception or possibility.</a:t>
            </a:r>
          </a:p>
          <a:p>
            <a:r>
              <a:rPr lang="en-US" sz="2400" b="1" i="1" dirty="0"/>
              <a:t>The information presented does not in any way override the plan rules and the policy documents between AIARC and the plan providers, which constitute the legal documents that govern the operation of the insurance plans.</a:t>
            </a:r>
          </a:p>
          <a:p>
            <a:r>
              <a:rPr lang="en-US" sz="2400" b="1" i="1" dirty="0"/>
              <a:t>The plan rules and policy documents will prevail in the event of any conflict, as the plan rules and policy documents are controlling. </a:t>
            </a:r>
          </a:p>
        </p:txBody>
      </p:sp>
    </p:spTree>
    <p:extLst>
      <p:ext uri="{BB962C8B-B14F-4D97-AF65-F5344CB8AC3E}">
        <p14:creationId xmlns:p14="http://schemas.microsoft.com/office/powerpoint/2010/main" val="27692141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ISOS Assistance Services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6550810"/>
              </p:ext>
            </p:extLst>
          </p:nvPr>
        </p:nvGraphicFramePr>
        <p:xfrm>
          <a:off x="685800" y="1981200"/>
          <a:ext cx="7772400" cy="357124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70840">
                <a:tc>
                  <a:txBody>
                    <a:bodyPr/>
                    <a:lstStyle/>
                    <a:p>
                      <a:r>
                        <a:rPr lang="en-US" dirty="0"/>
                        <a:t>Emergency Medical</a:t>
                      </a:r>
                    </a:p>
                  </a:txBody>
                  <a:tcPr/>
                </a:tc>
                <a:tc>
                  <a:txBody>
                    <a:bodyPr/>
                    <a:lstStyle/>
                    <a:p>
                      <a:r>
                        <a:rPr lang="en-US" dirty="0"/>
                        <a:t>Security</a:t>
                      </a:r>
                    </a:p>
                  </a:txBody>
                  <a:tcPr/>
                </a:tc>
                <a:tc>
                  <a:txBody>
                    <a:bodyPr/>
                    <a:lstStyle/>
                    <a:p>
                      <a:r>
                        <a:rPr lang="en-US" dirty="0"/>
                        <a:t>Travel</a:t>
                      </a:r>
                    </a:p>
                  </a:txBody>
                  <a:tcPr/>
                </a:tc>
                <a:extLst>
                  <a:ext uri="{0D108BD9-81ED-4DB2-BD59-A6C34878D82A}">
                    <a16:rowId xmlns:a16="http://schemas.microsoft.com/office/drawing/2014/main" val="10000"/>
                  </a:ext>
                </a:extLst>
              </a:tr>
              <a:tr h="370840">
                <a:tc>
                  <a:txBody>
                    <a:bodyPr/>
                    <a:lstStyle/>
                    <a:p>
                      <a:r>
                        <a:rPr lang="en-US" dirty="0"/>
                        <a:t>Evacuation</a:t>
                      </a:r>
                      <a:r>
                        <a:rPr lang="en-US" baseline="0" dirty="0"/>
                        <a:t> and repatriation</a:t>
                      </a:r>
                      <a:endParaRPr lang="en-US" dirty="0"/>
                    </a:p>
                  </a:txBody>
                  <a:tcPr/>
                </a:tc>
                <a:tc>
                  <a:txBody>
                    <a:bodyPr/>
                    <a:lstStyle/>
                    <a:p>
                      <a:r>
                        <a:rPr lang="en-US" dirty="0"/>
                        <a:t>Emergency</a:t>
                      </a:r>
                      <a:r>
                        <a:rPr lang="en-US" baseline="0" dirty="0"/>
                        <a:t> Evacuation</a:t>
                      </a:r>
                      <a:endParaRPr lang="en-US" dirty="0"/>
                    </a:p>
                  </a:txBody>
                  <a:tcPr/>
                </a:tc>
                <a:tc>
                  <a:txBody>
                    <a:bodyPr/>
                    <a:lstStyle/>
                    <a:p>
                      <a:r>
                        <a:rPr lang="en-US" dirty="0"/>
                        <a:t>Pre-trip advice </a:t>
                      </a:r>
                      <a:r>
                        <a:rPr lang="en-US"/>
                        <a:t>and travel </a:t>
                      </a:r>
                      <a:r>
                        <a:rPr lang="en-US" dirty="0"/>
                        <a:t>alerts</a:t>
                      </a:r>
                    </a:p>
                  </a:txBody>
                  <a:tcPr/>
                </a:tc>
                <a:extLst>
                  <a:ext uri="{0D108BD9-81ED-4DB2-BD59-A6C34878D82A}">
                    <a16:rowId xmlns:a16="http://schemas.microsoft.com/office/drawing/2014/main" val="10001"/>
                  </a:ext>
                </a:extLst>
              </a:tr>
              <a:tr h="370840">
                <a:tc>
                  <a:txBody>
                    <a:bodyPr/>
                    <a:lstStyle/>
                    <a:p>
                      <a:r>
                        <a:rPr lang="en-US" dirty="0"/>
                        <a:t>Transportation assistance for family</a:t>
                      </a:r>
                    </a:p>
                  </a:txBody>
                  <a:tcPr/>
                </a:tc>
                <a:tc>
                  <a:txBody>
                    <a:bodyPr/>
                    <a:lstStyle/>
                    <a:p>
                      <a:r>
                        <a:rPr lang="en-US" dirty="0"/>
                        <a:t>Online Information and analysis</a:t>
                      </a:r>
                    </a:p>
                  </a:txBody>
                  <a:tcPr/>
                </a:tc>
                <a:tc>
                  <a:txBody>
                    <a:bodyPr/>
                    <a:lstStyle/>
                    <a:p>
                      <a:r>
                        <a:rPr lang="en-US" dirty="0"/>
                        <a:t>Message</a:t>
                      </a:r>
                      <a:r>
                        <a:rPr lang="en-US" baseline="0" dirty="0"/>
                        <a:t> transmission</a:t>
                      </a:r>
                      <a:endParaRPr lang="en-US" dirty="0"/>
                    </a:p>
                  </a:txBody>
                  <a:tcPr/>
                </a:tc>
                <a:extLst>
                  <a:ext uri="{0D108BD9-81ED-4DB2-BD59-A6C34878D82A}">
                    <a16:rowId xmlns:a16="http://schemas.microsoft.com/office/drawing/2014/main" val="10002"/>
                  </a:ext>
                </a:extLst>
              </a:tr>
              <a:tr h="370840">
                <a:tc>
                  <a:txBody>
                    <a:bodyPr/>
                    <a:lstStyle/>
                    <a:p>
                      <a:r>
                        <a:rPr lang="en-US" dirty="0"/>
                        <a:t>Post-evacuation travel</a:t>
                      </a:r>
                    </a:p>
                  </a:txBody>
                  <a:tcPr/>
                </a:tc>
                <a:tc>
                  <a:txBody>
                    <a:bodyPr/>
                    <a:lstStyle/>
                    <a:p>
                      <a:r>
                        <a:rPr lang="en-US" dirty="0"/>
                        <a:t>Security advice and assistance</a:t>
                      </a:r>
                    </a:p>
                  </a:txBody>
                  <a:tcPr/>
                </a:tc>
                <a:tc>
                  <a:txBody>
                    <a:bodyPr/>
                    <a:lstStyle/>
                    <a:p>
                      <a:r>
                        <a:rPr lang="en-US" dirty="0"/>
                        <a:t>Translation </a:t>
                      </a:r>
                    </a:p>
                  </a:txBody>
                  <a:tcPr/>
                </a:tc>
                <a:extLst>
                  <a:ext uri="{0D108BD9-81ED-4DB2-BD59-A6C34878D82A}">
                    <a16:rowId xmlns:a16="http://schemas.microsoft.com/office/drawing/2014/main" val="10003"/>
                  </a:ext>
                </a:extLst>
              </a:tr>
              <a:tr h="370840">
                <a:tc>
                  <a:txBody>
                    <a:bodyPr/>
                    <a:lstStyle/>
                    <a:p>
                      <a:r>
                        <a:rPr lang="en-US" dirty="0"/>
                        <a:t>Repatriation of mortal</a:t>
                      </a:r>
                      <a:r>
                        <a:rPr lang="en-US" baseline="0" dirty="0"/>
                        <a:t> remains</a:t>
                      </a:r>
                      <a:r>
                        <a:rPr lang="en-US" dirty="0"/>
                        <a:t> </a:t>
                      </a:r>
                    </a:p>
                  </a:txBody>
                  <a:tcPr/>
                </a:tc>
                <a:tc>
                  <a:txBody>
                    <a:bodyPr/>
                    <a:lstStyle/>
                    <a:p>
                      <a:endParaRPr lang="en-US" dirty="0"/>
                    </a:p>
                  </a:txBody>
                  <a:tcPr/>
                </a:tc>
                <a:tc>
                  <a:txBody>
                    <a:bodyPr/>
                    <a:lstStyle/>
                    <a:p>
                      <a:r>
                        <a:rPr lang="en-US" dirty="0"/>
                        <a:t>Lost document advice</a:t>
                      </a:r>
                    </a:p>
                  </a:txBody>
                  <a:tcPr/>
                </a:tc>
                <a:extLst>
                  <a:ext uri="{0D108BD9-81ED-4DB2-BD59-A6C34878D82A}">
                    <a16:rowId xmlns:a16="http://schemas.microsoft.com/office/drawing/2014/main" val="10004"/>
                  </a:ext>
                </a:extLst>
              </a:tr>
              <a:tr h="370840">
                <a:tc>
                  <a:txBody>
                    <a:bodyPr/>
                    <a:lstStyle/>
                    <a:p>
                      <a:r>
                        <a:rPr lang="en-US" dirty="0"/>
                        <a:t>Inpatient and outpatient</a:t>
                      </a:r>
                      <a:r>
                        <a:rPr lang="en-US" baseline="0" dirty="0"/>
                        <a:t> assistance</a:t>
                      </a:r>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Legal referrals</a:t>
                      </a:r>
                    </a:p>
                    <a:p>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877201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7F950-91C3-421D-B43E-1C564D23E26B}"/>
              </a:ext>
            </a:extLst>
          </p:cNvPr>
          <p:cNvSpPr>
            <a:spLocks noGrp="1"/>
          </p:cNvSpPr>
          <p:nvPr>
            <p:ph type="title"/>
          </p:nvPr>
        </p:nvSpPr>
        <p:spPr>
          <a:xfrm>
            <a:off x="685800" y="990600"/>
            <a:ext cx="7772400" cy="838200"/>
          </a:xfrm>
        </p:spPr>
        <p:txBody>
          <a:bodyPr/>
          <a:lstStyle/>
          <a:p>
            <a:r>
              <a:rPr lang="en-US" dirty="0"/>
              <a:t>AIARC-ISOS Online Portal</a:t>
            </a:r>
            <a:br>
              <a:rPr lang="en-US" dirty="0"/>
            </a:br>
            <a:endParaRPr lang="en-US" dirty="0"/>
          </a:p>
        </p:txBody>
      </p:sp>
      <p:sp>
        <p:nvSpPr>
          <p:cNvPr id="3" name="Content Placeholder 2">
            <a:extLst>
              <a:ext uri="{FF2B5EF4-FFF2-40B4-BE49-F238E27FC236}">
                <a16:creationId xmlns:a16="http://schemas.microsoft.com/office/drawing/2014/main" id="{8A6C4B66-1681-4531-9759-67A1928F5482}"/>
              </a:ext>
            </a:extLst>
          </p:cNvPr>
          <p:cNvSpPr>
            <a:spLocks noGrp="1"/>
          </p:cNvSpPr>
          <p:nvPr>
            <p:ph idx="1"/>
          </p:nvPr>
        </p:nvSpPr>
        <p:spPr/>
        <p:txBody>
          <a:bodyPr/>
          <a:lstStyle/>
          <a:p>
            <a:r>
              <a:rPr lang="en-US" dirty="0"/>
              <a:t>Log into the AIARC ISOS account by clicking on the </a:t>
            </a:r>
            <a:r>
              <a:rPr lang="en-US" u="sng" dirty="0">
                <a:hlinkClick r:id="rId2"/>
              </a:rPr>
              <a:t>AIARC-ISOS web portal </a:t>
            </a:r>
            <a:r>
              <a:rPr lang="en-US" dirty="0"/>
              <a:t>from the AIARC website at </a:t>
            </a:r>
            <a:r>
              <a:rPr lang="en-US" i="1" dirty="0">
                <a:hlinkClick r:id="rId3"/>
              </a:rPr>
              <a:t>https://www.aiarc.org/ISOS-Services</a:t>
            </a:r>
            <a:r>
              <a:rPr lang="en-US" dirty="0"/>
              <a:t>. </a:t>
            </a:r>
          </a:p>
          <a:p>
            <a:r>
              <a:rPr lang="en-US" dirty="0"/>
              <a:t>Alternatively, you can access the same account using the AIARC membership number </a:t>
            </a:r>
            <a:r>
              <a:rPr lang="en-US" i="1" dirty="0"/>
              <a:t>11BCMA612778 at </a:t>
            </a:r>
            <a:r>
              <a:rPr lang="en-US" i="1" dirty="0">
                <a:hlinkClick r:id="rId4"/>
              </a:rPr>
              <a:t>https://www.internationalsos.com/</a:t>
            </a:r>
            <a:r>
              <a:rPr lang="en-US" i="1" dirty="0"/>
              <a:t>.</a:t>
            </a:r>
            <a:endParaRPr lang="en-US" dirty="0"/>
          </a:p>
        </p:txBody>
      </p:sp>
    </p:spTree>
    <p:extLst>
      <p:ext uri="{BB962C8B-B14F-4D97-AF65-F5344CB8AC3E}">
        <p14:creationId xmlns:p14="http://schemas.microsoft.com/office/powerpoint/2010/main" val="39713380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7" name="Picture 6" descr="C:\Users\Ben.Schwartz\Pictures\New Logos\International SOS_RGB_hr.jpg">
            <a:extLst>
              <a:ext uri="{FF2B5EF4-FFF2-40B4-BE49-F238E27FC236}">
                <a16:creationId xmlns:a16="http://schemas.microsoft.com/office/drawing/2014/main" id="{735E887F-8604-4344-8557-01DA55817D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5592763"/>
            <a:ext cx="1873250"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E2E1B5A3-1705-4F73-B7FD-6DB17C354BDC}"/>
              </a:ext>
            </a:extLst>
          </p:cNvPr>
          <p:cNvPicPr>
            <a:picLocks noChangeAspect="1"/>
          </p:cNvPicPr>
          <p:nvPr/>
        </p:nvPicPr>
        <p:blipFill>
          <a:blip r:embed="rId3"/>
          <a:stretch>
            <a:fillRect/>
          </a:stretch>
        </p:blipFill>
        <p:spPr>
          <a:xfrm>
            <a:off x="949334" y="831693"/>
            <a:ext cx="7295073" cy="5728760"/>
          </a:xfrm>
          <a:prstGeom prst="rect">
            <a:avLst/>
          </a:prstGeom>
        </p:spPr>
      </p:pic>
      <p:pic>
        <p:nvPicPr>
          <p:cNvPr id="3" name="Picture 2">
            <a:extLst>
              <a:ext uri="{FF2B5EF4-FFF2-40B4-BE49-F238E27FC236}">
                <a16:creationId xmlns:a16="http://schemas.microsoft.com/office/drawing/2014/main" id="{D45EDAD8-74F1-4A25-B43A-D629889E91E6}"/>
              </a:ext>
            </a:extLst>
          </p:cNvPr>
          <p:cNvPicPr>
            <a:picLocks noChangeAspect="1"/>
          </p:cNvPicPr>
          <p:nvPr/>
        </p:nvPicPr>
        <p:blipFill>
          <a:blip r:embed="rId4"/>
          <a:stretch>
            <a:fillRect/>
          </a:stretch>
        </p:blipFill>
        <p:spPr>
          <a:xfrm>
            <a:off x="429568" y="1593660"/>
            <a:ext cx="1902117" cy="762066"/>
          </a:xfrm>
          <a:prstGeom prst="rect">
            <a:avLst/>
          </a:prstGeom>
        </p:spPr>
      </p:pic>
      <p:sp>
        <p:nvSpPr>
          <p:cNvPr id="8" name="Rounded Rectangular Callout 10">
            <a:extLst>
              <a:ext uri="{FF2B5EF4-FFF2-40B4-BE49-F238E27FC236}">
                <a16:creationId xmlns:a16="http://schemas.microsoft.com/office/drawing/2014/main" id="{7605E259-F5EA-4232-B5FB-DCD94F42E9EC}"/>
              </a:ext>
            </a:extLst>
          </p:cNvPr>
          <p:cNvSpPr/>
          <p:nvPr/>
        </p:nvSpPr>
        <p:spPr bwMode="auto">
          <a:xfrm>
            <a:off x="2573737" y="2909763"/>
            <a:ext cx="1046653" cy="606425"/>
          </a:xfrm>
          <a:prstGeom prst="wedgeRoundRectCallout">
            <a:avLst>
              <a:gd name="adj1" fmla="val -133806"/>
              <a:gd name="adj2" fmla="val 14711"/>
              <a:gd name="adj3" fmla="val 16667"/>
            </a:avLst>
          </a:prstGeom>
          <a:gradFill flip="none" rotWithShape="1">
            <a:gsLst>
              <a:gs pos="0">
                <a:srgbClr val="77AD1C">
                  <a:shade val="30000"/>
                  <a:satMod val="115000"/>
                </a:srgbClr>
              </a:gs>
              <a:gs pos="50000">
                <a:srgbClr val="77AD1C">
                  <a:shade val="67500"/>
                  <a:satMod val="115000"/>
                </a:srgbClr>
              </a:gs>
              <a:gs pos="100000">
                <a:srgbClr val="77AD1C">
                  <a:shade val="100000"/>
                  <a:satMod val="115000"/>
                </a:srgbClr>
              </a:gs>
            </a:gsLst>
            <a:lin ang="13500000" scaled="1"/>
            <a:tileRect/>
          </a:gradFill>
          <a:ln w="19050" cap="flat" cmpd="sng" algn="ctr">
            <a:solidFill>
              <a:srgbClr val="FFFFFF"/>
            </a:solidFill>
            <a:prstDash val="solid"/>
            <a:round/>
            <a:headEnd type="none" w="med" len="med"/>
            <a:tailEnd type="none" w="med" len="med"/>
          </a:ln>
          <a:effectLst>
            <a:outerShdw blurRad="63500" sx="102000" sy="102000" algn="ctr" rotWithShape="0">
              <a:prstClr val="black">
                <a:alpha val="40000"/>
              </a:prstClr>
            </a:outerShdw>
          </a:effectLst>
        </p:spPr>
        <p:txBody>
          <a:bodyPr wrap="none" lIns="0" tIns="44740" rIns="0" bIns="44740" anchor="ctr"/>
          <a:lstStyle/>
          <a:p>
            <a:pPr algn="ctr" fontAlgn="auto">
              <a:spcBef>
                <a:spcPts val="0"/>
              </a:spcBef>
              <a:spcAft>
                <a:spcPts val="600"/>
              </a:spcAft>
              <a:defRPr/>
            </a:pPr>
            <a:r>
              <a:rPr lang="en-GB" sz="1200" b="1" kern="0" dirty="0">
                <a:solidFill>
                  <a:srgbClr val="FFFFFF"/>
                </a:solidFill>
                <a:latin typeface="Arial"/>
                <a:ea typeface="MS PGothic" pitchFamily="34" charset="-128"/>
                <a:cs typeface="Arial" charset="0"/>
              </a:rPr>
              <a:t>Subscribe to </a:t>
            </a:r>
          </a:p>
          <a:p>
            <a:pPr algn="ctr" fontAlgn="auto">
              <a:spcBef>
                <a:spcPts val="0"/>
              </a:spcBef>
              <a:spcAft>
                <a:spcPts val="600"/>
              </a:spcAft>
              <a:defRPr/>
            </a:pPr>
            <a:r>
              <a:rPr lang="en-GB" sz="1200" b="1" kern="0" dirty="0">
                <a:solidFill>
                  <a:srgbClr val="FFFFFF"/>
                </a:solidFill>
                <a:latin typeface="Arial"/>
                <a:ea typeface="MS PGothic" pitchFamily="34" charset="-128"/>
                <a:cs typeface="Arial" charset="0"/>
              </a:rPr>
              <a:t>Alerts</a:t>
            </a:r>
          </a:p>
        </p:txBody>
      </p:sp>
      <p:sp>
        <p:nvSpPr>
          <p:cNvPr id="9" name="Rounded Rectangular Callout 10">
            <a:extLst>
              <a:ext uri="{FF2B5EF4-FFF2-40B4-BE49-F238E27FC236}">
                <a16:creationId xmlns:a16="http://schemas.microsoft.com/office/drawing/2014/main" id="{7928D889-E07E-49B7-84F3-3DEDB5DAC27D}"/>
              </a:ext>
            </a:extLst>
          </p:cNvPr>
          <p:cNvSpPr/>
          <p:nvPr/>
        </p:nvSpPr>
        <p:spPr bwMode="auto">
          <a:xfrm>
            <a:off x="4572000" y="3212976"/>
            <a:ext cx="1678078" cy="894457"/>
          </a:xfrm>
          <a:prstGeom prst="wedgeRoundRectCallout">
            <a:avLst>
              <a:gd name="adj1" fmla="val 71574"/>
              <a:gd name="adj2" fmla="val -27859"/>
              <a:gd name="adj3" fmla="val 16667"/>
            </a:avLst>
          </a:prstGeom>
          <a:gradFill flip="none" rotWithShape="1">
            <a:gsLst>
              <a:gs pos="0">
                <a:srgbClr val="77AD1C">
                  <a:shade val="30000"/>
                  <a:satMod val="115000"/>
                </a:srgbClr>
              </a:gs>
              <a:gs pos="50000">
                <a:srgbClr val="77AD1C">
                  <a:shade val="67500"/>
                  <a:satMod val="115000"/>
                </a:srgbClr>
              </a:gs>
              <a:gs pos="100000">
                <a:srgbClr val="77AD1C">
                  <a:shade val="100000"/>
                  <a:satMod val="115000"/>
                </a:srgbClr>
              </a:gs>
            </a:gsLst>
            <a:lin ang="13500000" scaled="1"/>
            <a:tileRect/>
          </a:gradFill>
          <a:ln w="19050" cap="flat" cmpd="sng" algn="ctr">
            <a:solidFill>
              <a:srgbClr val="FFFFFF"/>
            </a:solidFill>
            <a:prstDash val="solid"/>
            <a:round/>
            <a:headEnd type="none" w="med" len="med"/>
            <a:tailEnd type="none" w="med" len="med"/>
          </a:ln>
          <a:effectLst>
            <a:outerShdw blurRad="63500" sx="102000" sy="102000" algn="ctr" rotWithShape="0">
              <a:prstClr val="black">
                <a:alpha val="40000"/>
              </a:prstClr>
            </a:outerShdw>
          </a:effectLst>
        </p:spPr>
        <p:txBody>
          <a:bodyPr wrap="none" lIns="0" tIns="44740" rIns="0" bIns="44740" anchor="ctr"/>
          <a:lstStyle/>
          <a:p>
            <a:pPr algn="ctr" fontAlgn="auto">
              <a:spcBef>
                <a:spcPts val="0"/>
              </a:spcBef>
              <a:spcAft>
                <a:spcPts val="600"/>
              </a:spcAft>
              <a:defRPr/>
            </a:pPr>
            <a:r>
              <a:rPr lang="en-GB" sz="1200" b="1" kern="0" dirty="0">
                <a:solidFill>
                  <a:srgbClr val="FFFFFF"/>
                </a:solidFill>
                <a:latin typeface="Arial"/>
                <a:ea typeface="MS PGothic" pitchFamily="34" charset="-128"/>
                <a:cs typeface="Arial" charset="0"/>
              </a:rPr>
              <a:t>Use the Membership </a:t>
            </a:r>
          </a:p>
          <a:p>
            <a:pPr algn="ctr" fontAlgn="auto">
              <a:spcBef>
                <a:spcPts val="0"/>
              </a:spcBef>
              <a:spcAft>
                <a:spcPts val="600"/>
              </a:spcAft>
              <a:defRPr/>
            </a:pPr>
            <a:r>
              <a:rPr lang="en-GB" sz="1200" b="1" kern="0" dirty="0">
                <a:solidFill>
                  <a:srgbClr val="FFFFFF"/>
                </a:solidFill>
                <a:latin typeface="Arial"/>
                <a:ea typeface="MS PGothic" pitchFamily="34" charset="-128"/>
                <a:cs typeface="Arial" charset="0"/>
              </a:rPr>
              <a:t>E-Guide to </a:t>
            </a:r>
          </a:p>
          <a:p>
            <a:pPr algn="ctr" fontAlgn="auto">
              <a:spcBef>
                <a:spcPts val="0"/>
              </a:spcBef>
              <a:spcAft>
                <a:spcPts val="600"/>
              </a:spcAft>
              <a:defRPr/>
            </a:pPr>
            <a:r>
              <a:rPr lang="en-GB" sz="1200" b="1" kern="0" dirty="0">
                <a:solidFill>
                  <a:srgbClr val="FFFFFF"/>
                </a:solidFill>
                <a:latin typeface="Arial"/>
                <a:ea typeface="MS PGothic" pitchFamily="34" charset="-128"/>
                <a:cs typeface="Arial" charset="0"/>
              </a:rPr>
              <a:t>educate yourself  </a:t>
            </a:r>
          </a:p>
        </p:txBody>
      </p:sp>
      <p:sp>
        <p:nvSpPr>
          <p:cNvPr id="12" name="Rounded Rectangular Callout 10">
            <a:extLst>
              <a:ext uri="{FF2B5EF4-FFF2-40B4-BE49-F238E27FC236}">
                <a16:creationId xmlns:a16="http://schemas.microsoft.com/office/drawing/2014/main" id="{D59ABD8A-C515-4C10-BB46-A8527FB87489}"/>
              </a:ext>
            </a:extLst>
          </p:cNvPr>
          <p:cNvSpPr/>
          <p:nvPr/>
        </p:nvSpPr>
        <p:spPr bwMode="auto">
          <a:xfrm>
            <a:off x="2195736" y="3732256"/>
            <a:ext cx="1046653" cy="606425"/>
          </a:xfrm>
          <a:prstGeom prst="wedgeRoundRectCallout">
            <a:avLst>
              <a:gd name="adj1" fmla="val -94169"/>
              <a:gd name="adj2" fmla="val 18900"/>
              <a:gd name="adj3" fmla="val 16667"/>
            </a:avLst>
          </a:prstGeom>
          <a:gradFill flip="none" rotWithShape="1">
            <a:gsLst>
              <a:gs pos="0">
                <a:srgbClr val="77AD1C">
                  <a:shade val="30000"/>
                  <a:satMod val="115000"/>
                </a:srgbClr>
              </a:gs>
              <a:gs pos="50000">
                <a:srgbClr val="77AD1C">
                  <a:shade val="67500"/>
                  <a:satMod val="115000"/>
                </a:srgbClr>
              </a:gs>
              <a:gs pos="100000">
                <a:srgbClr val="77AD1C">
                  <a:shade val="100000"/>
                  <a:satMod val="115000"/>
                </a:srgbClr>
              </a:gs>
            </a:gsLst>
            <a:lin ang="13500000" scaled="1"/>
            <a:tileRect/>
          </a:gradFill>
          <a:ln w="19050" cap="flat" cmpd="sng" algn="ctr">
            <a:solidFill>
              <a:srgbClr val="FFFFFF"/>
            </a:solidFill>
            <a:prstDash val="solid"/>
            <a:round/>
            <a:headEnd type="none" w="med" len="med"/>
            <a:tailEnd type="none" w="med" len="med"/>
          </a:ln>
          <a:effectLst>
            <a:outerShdw blurRad="63500" sx="102000" sy="102000" algn="ctr" rotWithShape="0">
              <a:prstClr val="black">
                <a:alpha val="40000"/>
              </a:prstClr>
            </a:outerShdw>
          </a:effectLst>
        </p:spPr>
        <p:txBody>
          <a:bodyPr wrap="none" lIns="0" tIns="44740" rIns="0" bIns="44740" anchor="ctr"/>
          <a:lstStyle/>
          <a:p>
            <a:pPr algn="ctr" fontAlgn="auto">
              <a:spcBef>
                <a:spcPts val="0"/>
              </a:spcBef>
              <a:spcAft>
                <a:spcPts val="600"/>
              </a:spcAft>
              <a:defRPr/>
            </a:pPr>
            <a:r>
              <a:rPr lang="en-GB" sz="1200" b="1" kern="0" dirty="0">
                <a:solidFill>
                  <a:srgbClr val="FFFFFF"/>
                </a:solidFill>
                <a:latin typeface="Arial"/>
                <a:ea typeface="MS PGothic" pitchFamily="34" charset="-128"/>
                <a:cs typeface="Arial" charset="0"/>
              </a:rPr>
              <a:t>Sign up for </a:t>
            </a:r>
          </a:p>
          <a:p>
            <a:pPr algn="ctr" fontAlgn="auto">
              <a:spcBef>
                <a:spcPts val="0"/>
              </a:spcBef>
              <a:spcAft>
                <a:spcPts val="600"/>
              </a:spcAft>
              <a:defRPr/>
            </a:pPr>
            <a:r>
              <a:rPr lang="en-GB" sz="1200" b="1" kern="0" dirty="0">
                <a:solidFill>
                  <a:srgbClr val="FFFFFF"/>
                </a:solidFill>
                <a:latin typeface="Arial"/>
                <a:ea typeface="MS PGothic" pitchFamily="34" charset="-128"/>
                <a:cs typeface="Arial" charset="0"/>
              </a:rPr>
              <a:t>Email alerts</a:t>
            </a:r>
          </a:p>
        </p:txBody>
      </p:sp>
      <p:sp>
        <p:nvSpPr>
          <p:cNvPr id="15" name="Rounded Rectangular Callout 10">
            <a:extLst>
              <a:ext uri="{FF2B5EF4-FFF2-40B4-BE49-F238E27FC236}">
                <a16:creationId xmlns:a16="http://schemas.microsoft.com/office/drawing/2014/main" id="{10594651-6D9B-4343-8264-076AFEEDF903}"/>
              </a:ext>
            </a:extLst>
          </p:cNvPr>
          <p:cNvSpPr/>
          <p:nvPr/>
        </p:nvSpPr>
        <p:spPr bwMode="auto">
          <a:xfrm>
            <a:off x="3097063" y="4805109"/>
            <a:ext cx="2162480" cy="1016905"/>
          </a:xfrm>
          <a:prstGeom prst="wedgeRoundRectCallout">
            <a:avLst>
              <a:gd name="adj1" fmla="val -99504"/>
              <a:gd name="adj2" fmla="val -40945"/>
              <a:gd name="adj3" fmla="val 16667"/>
            </a:avLst>
          </a:prstGeom>
          <a:gradFill flip="none" rotWithShape="1">
            <a:gsLst>
              <a:gs pos="0">
                <a:srgbClr val="77AD1C">
                  <a:shade val="30000"/>
                  <a:satMod val="115000"/>
                </a:srgbClr>
              </a:gs>
              <a:gs pos="50000">
                <a:srgbClr val="77AD1C">
                  <a:shade val="67500"/>
                  <a:satMod val="115000"/>
                </a:srgbClr>
              </a:gs>
              <a:gs pos="100000">
                <a:srgbClr val="77AD1C">
                  <a:shade val="100000"/>
                  <a:satMod val="115000"/>
                </a:srgbClr>
              </a:gs>
            </a:gsLst>
            <a:lin ang="13500000" scaled="1"/>
            <a:tileRect/>
          </a:gradFill>
          <a:ln w="19050" cap="flat" cmpd="sng" algn="ctr">
            <a:solidFill>
              <a:srgbClr val="FFFFFF"/>
            </a:solidFill>
            <a:prstDash val="solid"/>
            <a:round/>
            <a:headEnd type="none" w="med" len="med"/>
            <a:tailEnd type="none" w="med" len="med"/>
          </a:ln>
          <a:effectLst>
            <a:outerShdw blurRad="63500" sx="102000" sy="102000" algn="ctr" rotWithShape="0">
              <a:prstClr val="black">
                <a:alpha val="40000"/>
              </a:prstClr>
            </a:outerShdw>
          </a:effectLst>
        </p:spPr>
        <p:txBody>
          <a:bodyPr wrap="none" lIns="0" tIns="44740" rIns="0" bIns="44740" anchor="ctr"/>
          <a:lstStyle/>
          <a:p>
            <a:r>
              <a:rPr lang="en-US" sz="1200" b="1" dirty="0">
                <a:solidFill>
                  <a:schemeClr val="bg1"/>
                </a:solidFill>
              </a:rPr>
              <a:t>Research for synopsis of </a:t>
            </a:r>
          </a:p>
          <a:p>
            <a:r>
              <a:rPr lang="en-US" sz="1200" b="1" dirty="0">
                <a:solidFill>
                  <a:schemeClr val="bg1"/>
                </a:solidFill>
              </a:rPr>
              <a:t>upcoming security related </a:t>
            </a:r>
          </a:p>
          <a:p>
            <a:r>
              <a:rPr lang="en-US" sz="1200" b="1" dirty="0">
                <a:solidFill>
                  <a:schemeClr val="bg1"/>
                </a:solidFill>
              </a:rPr>
              <a:t>events for your destination</a:t>
            </a:r>
          </a:p>
        </p:txBody>
      </p:sp>
      <p:sp>
        <p:nvSpPr>
          <p:cNvPr id="10" name="Title 1">
            <a:extLst>
              <a:ext uri="{FF2B5EF4-FFF2-40B4-BE49-F238E27FC236}">
                <a16:creationId xmlns:a16="http://schemas.microsoft.com/office/drawing/2014/main" id="{1FAD23C7-BF11-4A60-8CD9-9583BCF93D6B}"/>
              </a:ext>
            </a:extLst>
          </p:cNvPr>
          <p:cNvSpPr txBox="1">
            <a:spLocks/>
          </p:cNvSpPr>
          <p:nvPr/>
        </p:nvSpPr>
        <p:spPr bwMode="auto">
          <a:xfrm>
            <a:off x="949334" y="252983"/>
            <a:ext cx="7467600" cy="639796"/>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r>
              <a:rPr lang="en-US" kern="0" dirty="0"/>
              <a:t>AIARC Specific Online Portal</a:t>
            </a:r>
          </a:p>
        </p:txBody>
      </p:sp>
    </p:spTree>
    <p:extLst>
      <p:ext uri="{BB962C8B-B14F-4D97-AF65-F5344CB8AC3E}">
        <p14:creationId xmlns:p14="http://schemas.microsoft.com/office/powerpoint/2010/main" val="25021625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Tips for being prepared</a:t>
            </a:r>
            <a:br>
              <a:rPr lang="en-US" dirty="0"/>
            </a:br>
            <a:endParaRPr lang="en-US" dirty="0"/>
          </a:p>
        </p:txBody>
      </p:sp>
      <p:sp>
        <p:nvSpPr>
          <p:cNvPr id="3" name="Content Placeholder 2"/>
          <p:cNvSpPr>
            <a:spLocks noGrp="1"/>
          </p:cNvSpPr>
          <p:nvPr>
            <p:ph idx="1"/>
          </p:nvPr>
        </p:nvSpPr>
        <p:spPr>
          <a:xfrm>
            <a:off x="685800" y="1752600"/>
            <a:ext cx="7772400" cy="4114800"/>
          </a:xfrm>
        </p:spPr>
        <p:txBody>
          <a:bodyPr/>
          <a:lstStyle/>
          <a:p>
            <a:r>
              <a:rPr lang="en-US" i="1" dirty="0"/>
              <a:t>Read the ISOS E-Guide to learn how to:</a:t>
            </a:r>
          </a:p>
          <a:p>
            <a:pPr lvl="1"/>
            <a:r>
              <a:rPr lang="en-US" dirty="0"/>
              <a:t>seek ISOS assistance</a:t>
            </a:r>
          </a:p>
          <a:p>
            <a:pPr lvl="1"/>
            <a:r>
              <a:rPr lang="en-US" dirty="0"/>
              <a:t>find the latest </a:t>
            </a:r>
            <a:r>
              <a:rPr lang="en-US"/>
              <a:t>medical and security </a:t>
            </a:r>
            <a:r>
              <a:rPr lang="en-US" dirty="0"/>
              <a:t>information about a destination</a:t>
            </a:r>
          </a:p>
          <a:p>
            <a:pPr lvl="1"/>
            <a:r>
              <a:rPr lang="en-US" dirty="0"/>
              <a:t>use the International SOS Assistance App.</a:t>
            </a:r>
          </a:p>
          <a:p>
            <a:r>
              <a:rPr lang="en-US" i="1" dirty="0"/>
              <a:t>Print an electronic membership card.</a:t>
            </a:r>
          </a:p>
          <a:p>
            <a:pPr lvl="1"/>
            <a:r>
              <a:rPr lang="en-US" dirty="0"/>
              <a:t>The AIARC Membership Number is </a:t>
            </a:r>
            <a:r>
              <a:rPr lang="en-US" b="1" dirty="0"/>
              <a:t>11BCMA612778</a:t>
            </a:r>
            <a:r>
              <a:rPr lang="en-US" dirty="0"/>
              <a:t>.</a:t>
            </a:r>
          </a:p>
        </p:txBody>
      </p:sp>
    </p:spTree>
    <p:extLst>
      <p:ext uri="{BB962C8B-B14F-4D97-AF65-F5344CB8AC3E}">
        <p14:creationId xmlns:p14="http://schemas.microsoft.com/office/powerpoint/2010/main" val="1304172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Tips for being prepared</a:t>
            </a:r>
            <a:br>
              <a:rPr lang="en-US" dirty="0"/>
            </a:br>
            <a:endParaRPr lang="en-US" dirty="0"/>
          </a:p>
        </p:txBody>
      </p:sp>
      <p:sp>
        <p:nvSpPr>
          <p:cNvPr id="3" name="Content Placeholder 2"/>
          <p:cNvSpPr>
            <a:spLocks noGrp="1"/>
          </p:cNvSpPr>
          <p:nvPr>
            <p:ph idx="1"/>
          </p:nvPr>
        </p:nvSpPr>
        <p:spPr>
          <a:xfrm>
            <a:off x="685800" y="1752600"/>
            <a:ext cx="7772400" cy="4114800"/>
          </a:xfrm>
        </p:spPr>
        <p:txBody>
          <a:bodyPr/>
          <a:lstStyle/>
          <a:p>
            <a:pPr marL="342900" lvl="1" indent="-342900">
              <a:buClr>
                <a:schemeClr val="tx2"/>
              </a:buClr>
              <a:buSzPct val="75000"/>
              <a:buFont typeface="Wingdings" pitchFamily="2" charset="2"/>
              <a:buChar char="§"/>
            </a:pPr>
            <a:r>
              <a:rPr lang="en-US" sz="3200" i="1" dirty="0"/>
              <a:t>Always carry a copy of your ISOS membership card with you and download the free ISOS Assistance App on your smartphone to quick dial the nearest ISOS assistance center from your phone. </a:t>
            </a:r>
            <a:endParaRPr lang="en-US" sz="3200" dirty="0"/>
          </a:p>
          <a:p>
            <a:r>
              <a:rPr lang="en-US" dirty="0"/>
              <a:t>The mobile app provides you with:</a:t>
            </a:r>
          </a:p>
          <a:p>
            <a:pPr lvl="1"/>
            <a:r>
              <a:rPr lang="en-US" dirty="0"/>
              <a:t>One-touch call to the nearest ISOS Assistance Center</a:t>
            </a:r>
          </a:p>
          <a:p>
            <a:pPr lvl="1"/>
            <a:r>
              <a:rPr lang="en-US" dirty="0"/>
              <a:t>Current medical and security alerts</a:t>
            </a:r>
          </a:p>
        </p:txBody>
      </p:sp>
    </p:spTree>
    <p:extLst>
      <p:ext uri="{BB962C8B-B14F-4D97-AF65-F5344CB8AC3E}">
        <p14:creationId xmlns:p14="http://schemas.microsoft.com/office/powerpoint/2010/main" val="17641826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Tips for being prepared</a:t>
            </a:r>
            <a:br>
              <a:rPr lang="en-US" dirty="0"/>
            </a:br>
            <a:endParaRPr lang="en-US" dirty="0"/>
          </a:p>
        </p:txBody>
      </p:sp>
      <p:sp>
        <p:nvSpPr>
          <p:cNvPr id="3" name="Content Placeholder 2"/>
          <p:cNvSpPr>
            <a:spLocks noGrp="1"/>
          </p:cNvSpPr>
          <p:nvPr>
            <p:ph idx="1"/>
          </p:nvPr>
        </p:nvSpPr>
        <p:spPr>
          <a:xfrm>
            <a:off x="685800" y="1752600"/>
            <a:ext cx="7772400" cy="4114800"/>
          </a:xfrm>
        </p:spPr>
        <p:txBody>
          <a:bodyPr/>
          <a:lstStyle/>
          <a:p>
            <a:r>
              <a:rPr lang="en-US" i="1" dirty="0"/>
              <a:t>Check the Online Country Guide for recommended pre-trip vaccinations, common diseases, embassy locations, visa information, and in-country safety tips.</a:t>
            </a:r>
          </a:p>
          <a:p>
            <a:r>
              <a:rPr lang="en-US" i="1" dirty="0"/>
              <a:t>Sign up for Email alerts to receive updates on health and security risks directly to your email address.</a:t>
            </a:r>
            <a:r>
              <a:rPr lang="en-US" dirty="0"/>
              <a:t> </a:t>
            </a:r>
          </a:p>
          <a:p>
            <a:pPr marL="0" indent="0">
              <a:buNone/>
            </a:pPr>
            <a:endParaRPr lang="en-US" dirty="0"/>
          </a:p>
        </p:txBody>
      </p:sp>
    </p:spTree>
    <p:extLst>
      <p:ext uri="{BB962C8B-B14F-4D97-AF65-F5344CB8AC3E}">
        <p14:creationId xmlns:p14="http://schemas.microsoft.com/office/powerpoint/2010/main" val="35281340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an Emergency happens</a:t>
            </a:r>
          </a:p>
        </p:txBody>
      </p:sp>
      <p:sp>
        <p:nvSpPr>
          <p:cNvPr id="3" name="Content Placeholder 2"/>
          <p:cNvSpPr>
            <a:spLocks noGrp="1"/>
          </p:cNvSpPr>
          <p:nvPr>
            <p:ph idx="1"/>
          </p:nvPr>
        </p:nvSpPr>
        <p:spPr/>
        <p:txBody>
          <a:bodyPr/>
          <a:lstStyle/>
          <a:p>
            <a:r>
              <a:rPr lang="en-US" i="1" dirty="0"/>
              <a:t>Call the 24 hour assistance center at +1-215-942-8226 by placing a collect call or </a:t>
            </a:r>
            <a:r>
              <a:rPr lang="en-US" i="1" u="sng" dirty="0">
                <a:hlinkClick r:id="rId2"/>
              </a:rPr>
              <a:t>call any of the nearest ISOS Assistance Centers </a:t>
            </a:r>
            <a:r>
              <a:rPr lang="en-US" i="1" dirty="0"/>
              <a:t>listed on your ISOS Membership Card or the smartphone App. </a:t>
            </a:r>
            <a:endParaRPr lang="en-US" dirty="0"/>
          </a:p>
          <a:p>
            <a:pPr lvl="1"/>
            <a:r>
              <a:rPr lang="en-US" i="1" dirty="0"/>
              <a:t>When you call you will be asked to provide your name, Center’s name, the name of the injured party, location, and a description of the situation.</a:t>
            </a:r>
            <a:endParaRPr lang="en-US" dirty="0"/>
          </a:p>
          <a:p>
            <a:endParaRPr lang="en-US" dirty="0"/>
          </a:p>
        </p:txBody>
      </p:sp>
    </p:spTree>
    <p:extLst>
      <p:ext uri="{BB962C8B-B14F-4D97-AF65-F5344CB8AC3E}">
        <p14:creationId xmlns:p14="http://schemas.microsoft.com/office/powerpoint/2010/main" val="22266166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a:t>Emergency Medical Evacuation</a:t>
            </a:r>
          </a:p>
        </p:txBody>
      </p:sp>
      <p:sp>
        <p:nvSpPr>
          <p:cNvPr id="3" name="Content Placeholder 2"/>
          <p:cNvSpPr>
            <a:spLocks noGrp="1"/>
          </p:cNvSpPr>
          <p:nvPr>
            <p:ph idx="1"/>
          </p:nvPr>
        </p:nvSpPr>
        <p:spPr>
          <a:xfrm>
            <a:off x="685800" y="1752600"/>
            <a:ext cx="7772400" cy="4114800"/>
          </a:xfrm>
        </p:spPr>
        <p:txBody>
          <a:bodyPr/>
          <a:lstStyle/>
          <a:p>
            <a:pPr marL="0" indent="0">
              <a:buNone/>
            </a:pPr>
            <a:r>
              <a:rPr lang="en-US" dirty="0"/>
              <a:t>If you sustain an injury or suffer a sudden and unexpected illness and adequate medical treatment is not available in your current location, ISOS will arrange and pay for a medically supervised evacuation to the nearest medical facility, </a:t>
            </a:r>
            <a:r>
              <a:rPr lang="en-US" u="sng" dirty="0"/>
              <a:t>as determined by an ISOS healthcare physician and the attending medical personnel</a:t>
            </a:r>
            <a:r>
              <a:rPr lang="en-US" dirty="0"/>
              <a:t>, to be capable of providing appropriate medical treatment.</a:t>
            </a:r>
          </a:p>
        </p:txBody>
      </p:sp>
    </p:spTree>
    <p:extLst>
      <p:ext uri="{BB962C8B-B14F-4D97-AF65-F5344CB8AC3E}">
        <p14:creationId xmlns:p14="http://schemas.microsoft.com/office/powerpoint/2010/main" val="15764741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Death &amp; Disability</a:t>
            </a:r>
          </a:p>
        </p:txBody>
      </p:sp>
      <p:sp>
        <p:nvSpPr>
          <p:cNvPr id="3" name="Subtitle 2"/>
          <p:cNvSpPr>
            <a:spLocks noGrp="1"/>
          </p:cNvSpPr>
          <p:nvPr>
            <p:ph type="subTitle" idx="1"/>
          </p:nvPr>
        </p:nvSpPr>
        <p:spPr/>
        <p:txBody>
          <a:bodyPr/>
          <a:lstStyle/>
          <a:p>
            <a:r>
              <a:rPr lang="en-US" dirty="0"/>
              <a:t>Generali International</a:t>
            </a:r>
          </a:p>
          <a:p>
            <a:r>
              <a:rPr lang="en-US" dirty="0"/>
              <a:t>Chubb</a:t>
            </a:r>
          </a:p>
        </p:txBody>
      </p:sp>
    </p:spTree>
    <p:extLst>
      <p:ext uri="{BB962C8B-B14F-4D97-AF65-F5344CB8AC3E}">
        <p14:creationId xmlns:p14="http://schemas.microsoft.com/office/powerpoint/2010/main" val="30916767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a:t>Death &amp; Disability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29386714"/>
              </p:ext>
            </p:extLst>
          </p:nvPr>
        </p:nvGraphicFramePr>
        <p:xfrm>
          <a:off x="647700" y="1403866"/>
          <a:ext cx="7955280" cy="4787571"/>
        </p:xfrm>
        <a:graphic>
          <a:graphicData uri="http://schemas.openxmlformats.org/drawingml/2006/table">
            <a:tbl>
              <a:tblPr firstRow="1" bandRow="1">
                <a:tableStyleId>{5C22544A-7EE6-4342-B048-85BDC9FD1C3A}</a:tableStyleId>
              </a:tblPr>
              <a:tblGrid>
                <a:gridCol w="1737360">
                  <a:extLst>
                    <a:ext uri="{9D8B030D-6E8A-4147-A177-3AD203B41FA5}">
                      <a16:colId xmlns:a16="http://schemas.microsoft.com/office/drawing/2014/main" val="20000"/>
                    </a:ext>
                  </a:extLst>
                </a:gridCol>
                <a:gridCol w="1097280">
                  <a:extLst>
                    <a:ext uri="{9D8B030D-6E8A-4147-A177-3AD203B41FA5}">
                      <a16:colId xmlns:a16="http://schemas.microsoft.com/office/drawing/2014/main" val="20001"/>
                    </a:ext>
                  </a:extLst>
                </a:gridCol>
                <a:gridCol w="2377440">
                  <a:extLst>
                    <a:ext uri="{9D8B030D-6E8A-4147-A177-3AD203B41FA5}">
                      <a16:colId xmlns:a16="http://schemas.microsoft.com/office/drawing/2014/main" val="20002"/>
                    </a:ext>
                  </a:extLst>
                </a:gridCol>
                <a:gridCol w="2743200">
                  <a:extLst>
                    <a:ext uri="{9D8B030D-6E8A-4147-A177-3AD203B41FA5}">
                      <a16:colId xmlns:a16="http://schemas.microsoft.com/office/drawing/2014/main" val="20003"/>
                    </a:ext>
                  </a:extLst>
                </a:gridCol>
              </a:tblGrid>
              <a:tr h="398451">
                <a:tc>
                  <a:txBody>
                    <a:bodyPr/>
                    <a:lstStyle/>
                    <a:p>
                      <a:r>
                        <a:rPr lang="en-US" dirty="0"/>
                        <a:t>Benefit</a:t>
                      </a:r>
                    </a:p>
                  </a:txBody>
                  <a:tcPr/>
                </a:tc>
                <a:tc>
                  <a:txBody>
                    <a:bodyPr/>
                    <a:lstStyle/>
                    <a:p>
                      <a:r>
                        <a:rPr lang="en-US" dirty="0"/>
                        <a:t>Event</a:t>
                      </a:r>
                    </a:p>
                  </a:txBody>
                  <a:tcPr/>
                </a:tc>
                <a:tc>
                  <a:txBody>
                    <a:bodyPr/>
                    <a:lstStyle/>
                    <a:p>
                      <a:r>
                        <a:rPr lang="en-US" dirty="0"/>
                        <a:t>Payout Amount</a:t>
                      </a:r>
                    </a:p>
                  </a:txBody>
                  <a:tcPr/>
                </a:tc>
                <a:tc>
                  <a:txBody>
                    <a:bodyPr/>
                    <a:lstStyle/>
                    <a:p>
                      <a:r>
                        <a:rPr lang="en-US" dirty="0">
                          <a:solidFill>
                            <a:schemeClr val="bg1"/>
                          </a:solidFill>
                        </a:rPr>
                        <a:t>Eligibility</a:t>
                      </a:r>
                    </a:p>
                  </a:txBody>
                  <a:tcPr/>
                </a:tc>
                <a:extLst>
                  <a:ext uri="{0D108BD9-81ED-4DB2-BD59-A6C34878D82A}">
                    <a16:rowId xmlns:a16="http://schemas.microsoft.com/office/drawing/2014/main" val="10000"/>
                  </a:ext>
                </a:extLst>
              </a:tr>
              <a:tr h="884946">
                <a:tc>
                  <a:txBody>
                    <a:bodyPr/>
                    <a:lstStyle/>
                    <a:p>
                      <a:r>
                        <a:rPr lang="en-US" dirty="0"/>
                        <a:t>Life</a:t>
                      </a:r>
                    </a:p>
                  </a:txBody>
                  <a:tcPr/>
                </a:tc>
                <a:tc>
                  <a:txBody>
                    <a:bodyPr/>
                    <a:lstStyle/>
                    <a:p>
                      <a:r>
                        <a:rPr lang="en-US" dirty="0"/>
                        <a:t>Death</a:t>
                      </a:r>
                    </a:p>
                  </a:txBody>
                  <a:tcPr/>
                </a:tc>
                <a:tc>
                  <a:txBody>
                    <a:bodyPr/>
                    <a:lstStyle/>
                    <a:p>
                      <a:pPr marL="285750" indent="-285750">
                        <a:buFont typeface="Arial" panose="020B0604020202020204" pitchFamily="34" charset="0"/>
                        <a:buChar char="•"/>
                      </a:pPr>
                      <a:r>
                        <a:rPr lang="en-US" dirty="0"/>
                        <a:t>3 or 5 ×</a:t>
                      </a:r>
                      <a:r>
                        <a:rPr lang="en-US" baseline="0" dirty="0"/>
                        <a:t> Salary</a:t>
                      </a:r>
                    </a:p>
                    <a:p>
                      <a:pPr marL="285750" indent="-285750">
                        <a:buFont typeface="Arial" panose="020B0604020202020204" pitchFamily="34" charset="0"/>
                        <a:buChar char="•"/>
                      </a:pPr>
                      <a:r>
                        <a:rPr lang="en-US" baseline="0" dirty="0"/>
                        <a:t>Fixed $50K or $100K</a:t>
                      </a:r>
                      <a:endParaRPr lang="en-US" dirty="0"/>
                    </a:p>
                  </a:txBody>
                  <a:tcPr/>
                </a:tc>
                <a:tc rowSpan="3">
                  <a:txBody>
                    <a:bodyPr/>
                    <a:lstStyle/>
                    <a:p>
                      <a:pPr marL="285750" indent="-285750">
                        <a:buFont typeface="Arial" panose="020B0604020202020204" pitchFamily="34" charset="0"/>
                        <a:buChar char="•"/>
                      </a:pPr>
                      <a:r>
                        <a:rPr lang="en-US" dirty="0">
                          <a:solidFill>
                            <a:schemeClr val="tx1"/>
                          </a:solidFill>
                        </a:rPr>
                        <a:t>Full-</a:t>
                      </a:r>
                      <a:r>
                        <a:rPr lang="en-US" baseline="0" dirty="0">
                          <a:solidFill>
                            <a:schemeClr val="tx1"/>
                          </a:solidFill>
                        </a:rPr>
                        <a:t> or Part time- Employee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baseline="0" dirty="0">
                          <a:solidFill>
                            <a:schemeClr val="tx1"/>
                          </a:solidFill>
                        </a:rPr>
                        <a:t>Long-term Consultant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baseline="0" dirty="0">
                          <a:solidFill>
                            <a:schemeClr val="tx1"/>
                          </a:solidFill>
                        </a:rPr>
                        <a:t>Short-term Employee</a:t>
                      </a:r>
                      <a:endParaRPr lang="en-US" i="0" dirty="0">
                        <a:solidFill>
                          <a:schemeClr val="tx1"/>
                        </a:solidFill>
                      </a:endParaRPr>
                    </a:p>
                    <a:p>
                      <a:pPr marL="285750" indent="-285750">
                        <a:buFont typeface="Arial" panose="020B0604020202020204" pitchFamily="34" charset="0"/>
                        <a:buChar char="•"/>
                      </a:pPr>
                      <a:r>
                        <a:rPr lang="en-US" i="1" baseline="0" dirty="0">
                          <a:solidFill>
                            <a:schemeClr val="tx1"/>
                          </a:solidFill>
                        </a:rPr>
                        <a:t>Spouses and children of Full- or Part- time Employee are eligible for Accidental Death at 50% and 5%</a:t>
                      </a:r>
                    </a:p>
                  </a:txBody>
                  <a:tcPr/>
                </a:tc>
                <a:extLst>
                  <a:ext uri="{0D108BD9-81ED-4DB2-BD59-A6C34878D82A}">
                    <a16:rowId xmlns:a16="http://schemas.microsoft.com/office/drawing/2014/main" val="10001"/>
                  </a:ext>
                </a:extLst>
              </a:tr>
              <a:tr h="884946">
                <a:tc>
                  <a:txBody>
                    <a:bodyPr/>
                    <a:lstStyle/>
                    <a:p>
                      <a:r>
                        <a:rPr lang="en-US" dirty="0"/>
                        <a:t>Accidental</a:t>
                      </a:r>
                      <a:r>
                        <a:rPr lang="en-US" baseline="0" dirty="0"/>
                        <a:t> </a:t>
                      </a:r>
                      <a:r>
                        <a:rPr lang="en-US" dirty="0"/>
                        <a:t>Death</a:t>
                      </a:r>
                    </a:p>
                  </a:txBody>
                  <a:tcPr/>
                </a:tc>
                <a:tc>
                  <a:txBody>
                    <a:bodyPr/>
                    <a:lstStyle/>
                    <a:p>
                      <a:r>
                        <a:rPr lang="en-US" dirty="0"/>
                        <a:t>D</a:t>
                      </a:r>
                      <a:r>
                        <a:rPr lang="en-US" baseline="0" dirty="0"/>
                        <a:t>eath</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3 or 5 × Salary</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Fixed $50K or $100K</a:t>
                      </a:r>
                      <a:endParaRPr lang="en-US" dirty="0"/>
                    </a:p>
                  </a:txBody>
                  <a:tcPr/>
                </a:tc>
                <a:tc vMerge="1">
                  <a:txBody>
                    <a:bodyPr/>
                    <a:lstStyle/>
                    <a:p>
                      <a:endParaRPr lang="en-US" dirty="0"/>
                    </a:p>
                  </a:txBody>
                  <a:tcPr/>
                </a:tc>
                <a:extLst>
                  <a:ext uri="{0D108BD9-81ED-4DB2-BD59-A6C34878D82A}">
                    <a16:rowId xmlns:a16="http://schemas.microsoft.com/office/drawing/2014/main" val="10002"/>
                  </a:ext>
                </a:extLst>
              </a:tr>
              <a:tr h="6972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Accidental Dismemberment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Accident</a:t>
                      </a:r>
                      <a:endParaRPr lang="en-US" dirty="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According to payout schedule</a:t>
                      </a:r>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3"/>
                  </a:ext>
                </a:extLst>
              </a:tr>
              <a:tr h="619462">
                <a:tc>
                  <a:txBody>
                    <a:bodyPr/>
                    <a:lstStyle/>
                    <a:p>
                      <a:r>
                        <a:rPr lang="en-US" dirty="0"/>
                        <a:t>Long Term Disability</a:t>
                      </a:r>
                    </a:p>
                  </a:txBody>
                  <a:tcPr/>
                </a:tc>
                <a:tc>
                  <a:txBody>
                    <a:bodyPr/>
                    <a:lstStyle/>
                    <a:p>
                      <a:r>
                        <a:rPr lang="en-US" dirty="0"/>
                        <a:t>Disabled</a:t>
                      </a:r>
                    </a:p>
                  </a:txBody>
                  <a:tcPr/>
                </a:tc>
                <a:tc>
                  <a:txBody>
                    <a:bodyPr/>
                    <a:lstStyle/>
                    <a:p>
                      <a:r>
                        <a:rPr lang="en-US" dirty="0"/>
                        <a:t>70% of Salary after 180 day waiting period</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tx1"/>
                          </a:solidFill>
                        </a:rPr>
                        <a:t>Full-</a:t>
                      </a:r>
                      <a:r>
                        <a:rPr lang="en-US" baseline="0" dirty="0">
                          <a:solidFill>
                            <a:schemeClr val="tx1"/>
                          </a:solidFill>
                        </a:rPr>
                        <a:t> or Part- time Employee</a:t>
                      </a:r>
                    </a:p>
                  </a:txBody>
                  <a:tcPr/>
                </a:tc>
                <a:extLst>
                  <a:ext uri="{0D108BD9-81ED-4DB2-BD59-A6C34878D82A}">
                    <a16:rowId xmlns:a16="http://schemas.microsoft.com/office/drawing/2014/main" val="10004"/>
                  </a:ext>
                </a:extLst>
              </a:tr>
              <a:tr h="619462">
                <a:tc>
                  <a:txBody>
                    <a:bodyPr/>
                    <a:lstStyle/>
                    <a:p>
                      <a:r>
                        <a:rPr lang="en-US" dirty="0"/>
                        <a:t>Business</a:t>
                      </a:r>
                      <a:r>
                        <a:rPr lang="en-US" baseline="0" dirty="0"/>
                        <a:t> Travel Accident</a:t>
                      </a:r>
                      <a:endParaRPr lang="en-US" dirty="0"/>
                    </a:p>
                  </a:txBody>
                  <a:tcPr/>
                </a:tc>
                <a:tc>
                  <a:txBody>
                    <a:bodyPr/>
                    <a:lstStyle/>
                    <a:p>
                      <a:r>
                        <a:rPr lang="en-US" dirty="0"/>
                        <a:t>Death</a:t>
                      </a:r>
                    </a:p>
                  </a:txBody>
                  <a:tcPr/>
                </a:tc>
                <a:tc>
                  <a:txBody>
                    <a:bodyPr/>
                    <a:lstStyle/>
                    <a:p>
                      <a:pPr marL="285750" indent="-285750">
                        <a:buFont typeface="Arial" panose="020B0604020202020204" pitchFamily="34" charset="0"/>
                        <a:buChar char="•"/>
                      </a:pPr>
                      <a:r>
                        <a:rPr lang="en-US" dirty="0"/>
                        <a:t>3× Salary* </a:t>
                      </a:r>
                    </a:p>
                    <a:p>
                      <a:pPr marL="285750" indent="-285750">
                        <a:buFont typeface="Arial" panose="020B0604020202020204" pitchFamily="34" charset="0"/>
                        <a:buChar char="•"/>
                      </a:pPr>
                      <a:r>
                        <a:rPr lang="en-US" dirty="0"/>
                        <a:t>Fixed $50K or</a:t>
                      </a:r>
                      <a:r>
                        <a:rPr lang="en-US" baseline="0" dirty="0"/>
                        <a:t> $100K*</a:t>
                      </a:r>
                    </a:p>
                    <a:p>
                      <a:r>
                        <a:rPr lang="en-US" baseline="0" dirty="0"/>
                        <a:t>*</a:t>
                      </a:r>
                      <a:r>
                        <a:rPr lang="en-US" dirty="0"/>
                        <a:t>with limitations</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tx1"/>
                          </a:solidFill>
                        </a:rPr>
                        <a:t>Full-</a:t>
                      </a:r>
                      <a:r>
                        <a:rPr lang="en-US" baseline="0" dirty="0">
                          <a:solidFill>
                            <a:schemeClr val="tx1"/>
                          </a:solidFill>
                        </a:rPr>
                        <a:t> or- Part- time Employee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solidFill>
                            <a:schemeClr val="tx1"/>
                          </a:solidFill>
                        </a:rPr>
                        <a:t>Long-term Consultant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solidFill>
                            <a:schemeClr val="tx1"/>
                          </a:solidFill>
                        </a:rPr>
                        <a:t>Short-term Employee</a:t>
                      </a:r>
                    </a:p>
                  </a:txBody>
                  <a:tcPr/>
                </a:tc>
                <a:extLst>
                  <a:ext uri="{0D108BD9-81ED-4DB2-BD59-A6C34878D82A}">
                    <a16:rowId xmlns:a16="http://schemas.microsoft.com/office/drawing/2014/main" val="10005"/>
                  </a:ext>
                </a:extLst>
              </a:tr>
            </a:tbl>
          </a:graphicData>
        </a:graphic>
      </p:graphicFrame>
      <p:sp>
        <p:nvSpPr>
          <p:cNvPr id="3" name="Rectangle 2"/>
          <p:cNvSpPr/>
          <p:nvPr/>
        </p:nvSpPr>
        <p:spPr>
          <a:xfrm>
            <a:off x="609600" y="1034534"/>
            <a:ext cx="7848600" cy="369332"/>
          </a:xfrm>
          <a:prstGeom prst="rect">
            <a:avLst/>
          </a:prstGeom>
        </p:spPr>
        <p:txBody>
          <a:bodyPr wrap="square">
            <a:spAutoFit/>
          </a:bodyPr>
          <a:lstStyle/>
          <a:p>
            <a:endParaRPr lang="en-US" sz="1800" i="1" dirty="0"/>
          </a:p>
        </p:txBody>
      </p:sp>
    </p:spTree>
    <p:extLst>
      <p:ext uri="{BB962C8B-B14F-4D97-AF65-F5344CB8AC3E}">
        <p14:creationId xmlns:p14="http://schemas.microsoft.com/office/powerpoint/2010/main" val="637205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4000" dirty="0"/>
              <a:t>IARC Insurance Plan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40308957"/>
              </p:ext>
            </p:extLst>
          </p:nvPr>
        </p:nvGraphicFramePr>
        <p:xfrm>
          <a:off x="685800" y="1752600"/>
          <a:ext cx="7848598" cy="4389121"/>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981198">
                  <a:extLst>
                    <a:ext uri="{9D8B030D-6E8A-4147-A177-3AD203B41FA5}">
                      <a16:colId xmlns:a16="http://schemas.microsoft.com/office/drawing/2014/main" val="20002"/>
                    </a:ext>
                  </a:extLst>
                </a:gridCol>
              </a:tblGrid>
              <a:tr h="521489">
                <a:tc>
                  <a:txBody>
                    <a:bodyPr/>
                    <a:lstStyle/>
                    <a:p>
                      <a:pPr algn="ctr" rtl="0" fontAlgn="ctr"/>
                      <a:r>
                        <a:rPr lang="en-US" sz="2000" b="1" i="0" u="none" strike="noStrike" dirty="0">
                          <a:solidFill>
                            <a:srgbClr val="FFFFFF"/>
                          </a:solidFill>
                          <a:effectLst/>
                          <a:latin typeface="Times New Roman"/>
                        </a:rPr>
                        <a:t>Partner</a:t>
                      </a:r>
                    </a:p>
                  </a:txBody>
                  <a:tcPr marL="9525" marR="9525" marT="9525" marB="0" anchor="ctr"/>
                </a:tc>
                <a:tc>
                  <a:txBody>
                    <a:bodyPr/>
                    <a:lstStyle/>
                    <a:p>
                      <a:pPr algn="ctr" rtl="0" fontAlgn="ctr"/>
                      <a:r>
                        <a:rPr lang="en-US" sz="2000" b="1" i="0" u="none" strike="noStrike" dirty="0">
                          <a:solidFill>
                            <a:srgbClr val="FFFFFF"/>
                          </a:solidFill>
                          <a:effectLst/>
                          <a:latin typeface="Times New Roman"/>
                        </a:rPr>
                        <a:t>Benefit</a:t>
                      </a:r>
                    </a:p>
                  </a:txBody>
                  <a:tcPr marL="9525" marR="9525" marT="9525" marB="0" anchor="ctr"/>
                </a:tc>
                <a:tc>
                  <a:txBody>
                    <a:bodyPr/>
                    <a:lstStyle/>
                    <a:p>
                      <a:pPr algn="ctr" rtl="0" fontAlgn="ctr"/>
                      <a:r>
                        <a:rPr lang="en-US" sz="2000" b="1" i="0" u="none" strike="noStrike" dirty="0">
                          <a:solidFill>
                            <a:srgbClr val="FFFFFF"/>
                          </a:solidFill>
                          <a:effectLst/>
                          <a:latin typeface="Times New Roman"/>
                        </a:rPr>
                        <a:t>Eligibility</a:t>
                      </a:r>
                    </a:p>
                  </a:txBody>
                  <a:tcPr marL="9525" marR="9525" marT="9525" marB="0" anchor="ctr"/>
                </a:tc>
                <a:extLst>
                  <a:ext uri="{0D108BD9-81ED-4DB2-BD59-A6C34878D82A}">
                    <a16:rowId xmlns:a16="http://schemas.microsoft.com/office/drawing/2014/main" val="10000"/>
                  </a:ext>
                </a:extLst>
              </a:tr>
              <a:tr h="1158645">
                <a:tc>
                  <a:txBody>
                    <a:bodyPr/>
                    <a:lstStyle/>
                    <a:p>
                      <a:pPr algn="ctr" rtl="0" fontAlgn="ctr"/>
                      <a:r>
                        <a:rPr lang="en-US" sz="1800" b="0" i="0" u="none" strike="noStrike" dirty="0">
                          <a:solidFill>
                            <a:srgbClr val="000000"/>
                          </a:solidFill>
                          <a:effectLst/>
                          <a:latin typeface="Times New Roman"/>
                        </a:rPr>
                        <a:t>Cigna Healthcare</a:t>
                      </a:r>
                    </a:p>
                  </a:txBody>
                  <a:tcPr marL="9525" marR="9525" marT="9525" marB="0" anchor="ctr"/>
                </a:tc>
                <a:tc>
                  <a:txBody>
                    <a:bodyPr/>
                    <a:lstStyle/>
                    <a:p>
                      <a:pPr marL="742950" lvl="1" indent="-285750" algn="l" rtl="0" fontAlgn="ctr">
                        <a:buFont typeface="Arial" panose="020B0604020202020204" pitchFamily="34" charset="0"/>
                        <a:buChar char="•"/>
                      </a:pPr>
                      <a:r>
                        <a:rPr lang="en-US" sz="1800" b="0" i="0" u="none" strike="noStrike" dirty="0">
                          <a:solidFill>
                            <a:srgbClr val="000000"/>
                          </a:solidFill>
                          <a:effectLst/>
                          <a:latin typeface="Times New Roman"/>
                        </a:rPr>
                        <a:t>Medical</a:t>
                      </a:r>
                    </a:p>
                    <a:p>
                      <a:pPr marL="742950" lvl="1" indent="-285750" algn="l" rtl="0" fontAlgn="ctr">
                        <a:buFont typeface="Arial" panose="020B0604020202020204" pitchFamily="34" charset="0"/>
                        <a:buChar char="•"/>
                      </a:pPr>
                      <a:r>
                        <a:rPr lang="en-US" sz="1800" b="0" i="0" u="none" strike="noStrike" dirty="0">
                          <a:solidFill>
                            <a:srgbClr val="000000"/>
                          </a:solidFill>
                          <a:effectLst/>
                          <a:latin typeface="Times New Roman"/>
                        </a:rPr>
                        <a:t>Vision</a:t>
                      </a:r>
                    </a:p>
                    <a:p>
                      <a:pPr marL="742950" lvl="1" indent="-285750" algn="l" rtl="0" fontAlgn="ctr">
                        <a:buFont typeface="Arial" panose="020B0604020202020204" pitchFamily="34" charset="0"/>
                        <a:buChar char="•"/>
                      </a:pPr>
                      <a:r>
                        <a:rPr lang="en-US" sz="1800" b="0" i="0" u="none" strike="noStrike" dirty="0">
                          <a:solidFill>
                            <a:srgbClr val="000000"/>
                          </a:solidFill>
                          <a:effectLst/>
                          <a:latin typeface="Times New Roman"/>
                        </a:rPr>
                        <a:t>Prescription</a:t>
                      </a:r>
                      <a:r>
                        <a:rPr lang="en-US" sz="1800" b="0" i="0" u="none" strike="noStrike" baseline="0" dirty="0">
                          <a:solidFill>
                            <a:srgbClr val="000000"/>
                          </a:solidFill>
                          <a:effectLst/>
                          <a:latin typeface="Times New Roman"/>
                        </a:rPr>
                        <a:t> </a:t>
                      </a:r>
                      <a:r>
                        <a:rPr lang="en-US" sz="1800" b="0" i="0" u="none" strike="noStrike" dirty="0">
                          <a:solidFill>
                            <a:srgbClr val="000000"/>
                          </a:solidFill>
                          <a:effectLst/>
                          <a:latin typeface="Times New Roman"/>
                        </a:rPr>
                        <a:t>Drugs</a:t>
                      </a:r>
                    </a:p>
                  </a:txBody>
                  <a:tcPr marL="9525" marR="9525" marT="9525" marB="0"/>
                </a:tc>
                <a:tc>
                  <a:txBody>
                    <a:bodyPr/>
                    <a:lstStyle/>
                    <a:p>
                      <a:pPr marL="0" indent="0" algn="l" rtl="0" fontAlgn="ctr">
                        <a:buFontTx/>
                        <a:buNone/>
                      </a:pPr>
                      <a:r>
                        <a:rPr lang="en-US" sz="1800" b="0" i="0" u="none" strike="noStrike" dirty="0">
                          <a:solidFill>
                            <a:srgbClr val="000000"/>
                          </a:solidFill>
                          <a:effectLst/>
                          <a:latin typeface="Times New Roman"/>
                        </a:rPr>
                        <a:t>Active Employees</a:t>
                      </a:r>
                    </a:p>
                    <a:p>
                      <a:pPr marL="0" indent="0" algn="l" rtl="0" fontAlgn="ctr">
                        <a:buFontTx/>
                        <a:buNone/>
                      </a:pPr>
                      <a:r>
                        <a:rPr lang="en-US" sz="1800" b="0" i="0" u="none" strike="noStrike" dirty="0">
                          <a:solidFill>
                            <a:srgbClr val="000000"/>
                          </a:solidFill>
                          <a:effectLst/>
                          <a:latin typeface="Times New Roman"/>
                        </a:rPr>
                        <a:t>Bridging</a:t>
                      </a:r>
                      <a:r>
                        <a:rPr lang="en-US" sz="1800" b="0" i="0" u="none" strike="noStrike" baseline="0" dirty="0">
                          <a:solidFill>
                            <a:srgbClr val="000000"/>
                          </a:solidFill>
                          <a:effectLst/>
                          <a:latin typeface="Times New Roman"/>
                        </a:rPr>
                        <a:t> Employees</a:t>
                      </a:r>
                      <a:endParaRPr lang="en-US" sz="1800" b="0" i="0" u="none" strike="noStrike" dirty="0">
                        <a:solidFill>
                          <a:srgbClr val="000000"/>
                        </a:solidFill>
                        <a:effectLst/>
                        <a:latin typeface="Times New Roman"/>
                      </a:endParaRPr>
                    </a:p>
                    <a:p>
                      <a:pPr marL="0" indent="0" algn="l" rtl="0" fontAlgn="ctr">
                        <a:buFontTx/>
                        <a:buNone/>
                      </a:pPr>
                      <a:r>
                        <a:rPr lang="en-US" sz="1800" b="0" i="0" u="none" strike="noStrike" dirty="0">
                          <a:solidFill>
                            <a:srgbClr val="000000"/>
                          </a:solidFill>
                          <a:effectLst/>
                          <a:latin typeface="Times New Roman"/>
                        </a:rPr>
                        <a:t>Retired Employees</a:t>
                      </a:r>
                    </a:p>
                  </a:txBody>
                  <a:tcPr marL="9525" marR="9525" marT="9525" marB="0" anchor="ctr"/>
                </a:tc>
                <a:extLst>
                  <a:ext uri="{0D108BD9-81ED-4DB2-BD59-A6C34878D82A}">
                    <a16:rowId xmlns:a16="http://schemas.microsoft.com/office/drawing/2014/main" val="10001"/>
                  </a:ext>
                </a:extLst>
              </a:tr>
              <a:tr h="568019">
                <a:tc>
                  <a:txBody>
                    <a:bodyPr/>
                    <a:lstStyle/>
                    <a:p>
                      <a:pPr algn="ctr" rtl="0" fontAlgn="ctr"/>
                      <a:r>
                        <a:rPr lang="en-US" sz="1800" b="0" i="0" u="none" strike="noStrike" dirty="0">
                          <a:solidFill>
                            <a:srgbClr val="000000"/>
                          </a:solidFill>
                          <a:effectLst/>
                          <a:latin typeface="+mn-lt"/>
                        </a:rPr>
                        <a:t>Cigna Healthcare</a:t>
                      </a:r>
                      <a:endParaRPr lang="en-US" sz="1800" b="0" i="0" u="none" strike="noStrike" dirty="0">
                        <a:solidFill>
                          <a:srgbClr val="000000"/>
                        </a:solidFill>
                        <a:effectLst/>
                        <a:latin typeface="Times New Roman"/>
                      </a:endParaRPr>
                    </a:p>
                  </a:txBody>
                  <a:tcPr marL="9525" marR="9525" marT="9525" marB="0" anchor="ctr"/>
                </a:tc>
                <a:tc>
                  <a:txBody>
                    <a:bodyPr/>
                    <a:lstStyle/>
                    <a:p>
                      <a:pPr marL="742950" lvl="1" indent="-285750" algn="l" rtl="0" fontAlgn="ctr">
                        <a:buFont typeface="Arial" panose="020B0604020202020204" pitchFamily="34" charset="0"/>
                        <a:buChar char="•"/>
                      </a:pPr>
                      <a:r>
                        <a:rPr lang="en-US" sz="1800" b="0" i="0" u="none" strike="noStrike" dirty="0">
                          <a:solidFill>
                            <a:srgbClr val="000000"/>
                          </a:solidFill>
                          <a:effectLst/>
                          <a:latin typeface="Times New Roman"/>
                        </a:rPr>
                        <a:t>Dental</a:t>
                      </a:r>
                    </a:p>
                  </a:txBody>
                  <a:tcPr marL="9525" marR="9525" marT="9525" marB="0"/>
                </a:tc>
                <a:tc>
                  <a:txBody>
                    <a:bodyPr/>
                    <a:lstStyle/>
                    <a:p>
                      <a:pPr marL="0" indent="0" algn="l" rtl="0" fontAlgn="ctr">
                        <a:buFontTx/>
                        <a:buNone/>
                      </a:pPr>
                      <a:r>
                        <a:rPr lang="en-US" sz="1800" b="0" i="0" u="none" strike="noStrike" dirty="0">
                          <a:solidFill>
                            <a:srgbClr val="000000"/>
                          </a:solidFill>
                          <a:effectLst/>
                          <a:latin typeface="Times New Roman"/>
                        </a:rPr>
                        <a:t>Active Employees</a:t>
                      </a:r>
                    </a:p>
                    <a:p>
                      <a:pPr marL="0" indent="0" algn="l" rtl="0" fontAlgn="ctr">
                        <a:buFontTx/>
                        <a:buNone/>
                      </a:pPr>
                      <a:r>
                        <a:rPr lang="en-US" sz="1800" b="0" i="0" u="none" strike="noStrike" dirty="0">
                          <a:solidFill>
                            <a:srgbClr val="000000"/>
                          </a:solidFill>
                          <a:effectLst/>
                          <a:latin typeface="Times New Roman"/>
                        </a:rPr>
                        <a:t>Bridging</a:t>
                      </a:r>
                      <a:r>
                        <a:rPr lang="en-US" sz="1800" b="0" i="0" u="none" strike="noStrike" baseline="0" dirty="0">
                          <a:solidFill>
                            <a:srgbClr val="000000"/>
                          </a:solidFill>
                          <a:effectLst/>
                          <a:latin typeface="Times New Roman"/>
                        </a:rPr>
                        <a:t> Employees</a:t>
                      </a:r>
                      <a:endParaRPr lang="en-US" sz="1800" b="0" i="0" u="none" strike="noStrike" dirty="0">
                        <a:solidFill>
                          <a:srgbClr val="000000"/>
                        </a:solidFill>
                        <a:effectLst/>
                        <a:latin typeface="Times New Roman"/>
                      </a:endParaRPr>
                    </a:p>
                  </a:txBody>
                  <a:tcPr marL="9525" marR="9525" marT="9525" marB="0" anchor="ctr"/>
                </a:tc>
                <a:extLst>
                  <a:ext uri="{0D108BD9-81ED-4DB2-BD59-A6C34878D82A}">
                    <a16:rowId xmlns:a16="http://schemas.microsoft.com/office/drawing/2014/main" val="10002"/>
                  </a:ext>
                </a:extLst>
              </a:tr>
              <a:tr h="568019">
                <a:tc>
                  <a:txBody>
                    <a:bodyPr/>
                    <a:lstStyle/>
                    <a:p>
                      <a:pPr algn="ctr" rtl="0" fontAlgn="ctr"/>
                      <a:r>
                        <a:rPr lang="en-US" sz="1800" b="0" i="0" u="none" strike="noStrike" dirty="0">
                          <a:solidFill>
                            <a:srgbClr val="000000"/>
                          </a:solidFill>
                          <a:effectLst/>
                          <a:latin typeface="Times New Roman"/>
                        </a:rPr>
                        <a:t>ISOS</a:t>
                      </a:r>
                    </a:p>
                  </a:txBody>
                  <a:tcPr marL="9525" marR="9525" marT="9525" marB="0" anchor="ctr"/>
                </a:tc>
                <a:tc>
                  <a:txBody>
                    <a:bodyPr/>
                    <a:lstStyle/>
                    <a:p>
                      <a:pPr marL="742950" lvl="1" indent="-285750" algn="l" rtl="0" fontAlgn="ctr">
                        <a:buFont typeface="Arial" panose="020B0604020202020204" pitchFamily="34" charset="0"/>
                        <a:buChar char="•"/>
                      </a:pPr>
                      <a:r>
                        <a:rPr lang="en-US" sz="1800" b="0" i="0" u="none" strike="noStrike" dirty="0">
                          <a:solidFill>
                            <a:srgbClr val="000000"/>
                          </a:solidFill>
                          <a:effectLst/>
                          <a:latin typeface="Times New Roman"/>
                        </a:rPr>
                        <a:t>Emergency Evacuation</a:t>
                      </a:r>
                    </a:p>
                    <a:p>
                      <a:pPr marL="914400" lvl="2" indent="0" algn="l" rtl="0" fontAlgn="ctr">
                        <a:buFontTx/>
                        <a:buNone/>
                      </a:pPr>
                      <a:r>
                        <a:rPr lang="en-US" sz="1800" b="0" i="0" u="none" strike="noStrike" dirty="0">
                          <a:solidFill>
                            <a:srgbClr val="000000"/>
                          </a:solidFill>
                          <a:effectLst/>
                          <a:latin typeface="Times New Roman"/>
                        </a:rPr>
                        <a:t>(Medical &amp; Security)</a:t>
                      </a:r>
                    </a:p>
                  </a:txBody>
                  <a:tcPr marL="9525" marR="9525" marT="9525" marB="0" anchor="ctr"/>
                </a:tc>
                <a:tc>
                  <a:txBody>
                    <a:bodyPr/>
                    <a:lstStyle/>
                    <a:p>
                      <a:pPr marL="0" indent="0" algn="l" rtl="0" fontAlgn="ctr">
                        <a:buFontTx/>
                        <a:buNone/>
                      </a:pPr>
                      <a:r>
                        <a:rPr lang="en-US" sz="1800" b="0" i="0" u="none" strike="noStrike" dirty="0">
                          <a:solidFill>
                            <a:srgbClr val="000000"/>
                          </a:solidFill>
                          <a:effectLst/>
                          <a:latin typeface="Times New Roman"/>
                        </a:rPr>
                        <a:t>Active Employees</a:t>
                      </a:r>
                    </a:p>
                  </a:txBody>
                  <a:tcPr marL="9525" marR="9525" marT="9525" marB="0" anchor="ctr"/>
                </a:tc>
                <a:extLst>
                  <a:ext uri="{0D108BD9-81ED-4DB2-BD59-A6C34878D82A}">
                    <a16:rowId xmlns:a16="http://schemas.microsoft.com/office/drawing/2014/main" val="10003"/>
                  </a:ext>
                </a:extLst>
              </a:tr>
              <a:tr h="1158645">
                <a:tc>
                  <a:txBody>
                    <a:bodyPr/>
                    <a:lstStyle/>
                    <a:p>
                      <a:pPr algn="ctr" rtl="0" fontAlgn="ctr"/>
                      <a:r>
                        <a:rPr lang="en-US" sz="1800" b="0" i="0" u="none" strike="noStrike" dirty="0">
                          <a:solidFill>
                            <a:srgbClr val="000000"/>
                          </a:solidFill>
                          <a:effectLst/>
                          <a:latin typeface="Times New Roman"/>
                        </a:rPr>
                        <a:t>Generali</a:t>
                      </a:r>
                    </a:p>
                  </a:txBody>
                  <a:tcPr marL="9525" marR="9525" marT="9525" marB="0" anchor="ctr"/>
                </a:tc>
                <a:tc>
                  <a:txBody>
                    <a:bodyPr/>
                    <a:lstStyle/>
                    <a:p>
                      <a:pPr marL="742950" lvl="1" indent="-285750" algn="l" rtl="0" fontAlgn="ctr">
                        <a:buFont typeface="Arial" panose="020B0604020202020204" pitchFamily="34" charset="0"/>
                        <a:buChar char="•"/>
                      </a:pPr>
                      <a:r>
                        <a:rPr lang="en-US" sz="1800" b="0" i="0" u="none" strike="noStrike" dirty="0">
                          <a:solidFill>
                            <a:srgbClr val="000000"/>
                          </a:solidFill>
                          <a:effectLst/>
                          <a:latin typeface="Times New Roman"/>
                        </a:rPr>
                        <a:t>Life </a:t>
                      </a:r>
                      <a:endParaRPr lang="en-US" sz="1800" b="0" i="0" u="none" strike="noStrike" dirty="0">
                        <a:solidFill>
                          <a:srgbClr val="000000"/>
                        </a:solidFill>
                        <a:effectLst/>
                        <a:latin typeface="+mn-lt"/>
                      </a:endParaRPr>
                    </a:p>
                    <a:p>
                      <a:pPr marL="742950" lvl="1" indent="-285750" algn="l" rtl="0" fontAlgn="ctr">
                        <a:buFont typeface="Arial" panose="020B0604020202020204" pitchFamily="34" charset="0"/>
                        <a:buChar char="•"/>
                      </a:pPr>
                      <a:r>
                        <a:rPr lang="en-US" sz="1800" b="0" i="0" u="none" strike="noStrike" dirty="0">
                          <a:solidFill>
                            <a:srgbClr val="000000"/>
                          </a:solidFill>
                          <a:effectLst/>
                          <a:latin typeface="+mn-lt"/>
                        </a:rPr>
                        <a:t>Accidental Death &amp; Dismemberment</a:t>
                      </a:r>
                    </a:p>
                    <a:p>
                      <a:pPr marL="742950" lvl="1" indent="-285750" algn="l" rtl="0" fontAlgn="ctr">
                        <a:buFont typeface="Arial" panose="020B0604020202020204" pitchFamily="34" charset="0"/>
                        <a:buChar char="•"/>
                      </a:pPr>
                      <a:r>
                        <a:rPr lang="en-US" sz="1800" b="0" i="0" u="none" strike="noStrike" dirty="0">
                          <a:solidFill>
                            <a:srgbClr val="000000"/>
                          </a:solidFill>
                          <a:effectLst/>
                          <a:latin typeface="+mn-lt"/>
                        </a:rPr>
                        <a:t>Long</a:t>
                      </a:r>
                      <a:r>
                        <a:rPr lang="en-US" sz="1800" b="0" i="0" u="none" strike="noStrike" baseline="0" dirty="0">
                          <a:solidFill>
                            <a:srgbClr val="000000"/>
                          </a:solidFill>
                          <a:effectLst/>
                          <a:latin typeface="+mn-lt"/>
                        </a:rPr>
                        <a:t> Term Disability</a:t>
                      </a:r>
                      <a:endParaRPr lang="en-US" sz="1800" b="0" i="0" u="none" strike="noStrike" dirty="0">
                        <a:solidFill>
                          <a:srgbClr val="000000"/>
                        </a:solidFill>
                        <a:effectLst/>
                        <a:latin typeface="Times New Roman"/>
                      </a:endParaRPr>
                    </a:p>
                  </a:txBody>
                  <a:tcPr marL="9525" marR="9525" marT="9525" marB="0" anchor="ctr"/>
                </a:tc>
                <a:tc>
                  <a:txBody>
                    <a:bodyPr/>
                    <a:lstStyle/>
                    <a:p>
                      <a:pPr marL="0" indent="0" algn="l" rtl="0" fontAlgn="ctr">
                        <a:buFontTx/>
                        <a:buNone/>
                      </a:pPr>
                      <a:r>
                        <a:rPr lang="en-US" sz="1800" b="0" i="0" u="none" strike="noStrike" dirty="0">
                          <a:solidFill>
                            <a:srgbClr val="000000"/>
                          </a:solidFill>
                          <a:effectLst/>
                          <a:latin typeface="Times New Roman"/>
                        </a:rPr>
                        <a:t>Active Employees</a:t>
                      </a:r>
                    </a:p>
                  </a:txBody>
                  <a:tcPr marL="9525" marR="9525" marT="9525" marB="0" anchor="ctr"/>
                </a:tc>
                <a:extLst>
                  <a:ext uri="{0D108BD9-81ED-4DB2-BD59-A6C34878D82A}">
                    <a16:rowId xmlns:a16="http://schemas.microsoft.com/office/drawing/2014/main" val="10004"/>
                  </a:ext>
                </a:extLst>
              </a:tr>
              <a:tr h="414304">
                <a:tc>
                  <a:txBody>
                    <a:bodyPr/>
                    <a:lstStyle/>
                    <a:p>
                      <a:pPr algn="ctr" rtl="0" fontAlgn="ctr"/>
                      <a:r>
                        <a:rPr lang="en-US" sz="1800" b="0" i="0" u="none" strike="noStrike" dirty="0">
                          <a:solidFill>
                            <a:srgbClr val="000000"/>
                          </a:solidFill>
                          <a:effectLst/>
                          <a:latin typeface="Times New Roman"/>
                        </a:rPr>
                        <a:t>Chubb</a:t>
                      </a:r>
                    </a:p>
                  </a:txBody>
                  <a:tcPr marL="9525" marR="9525" marT="9525" marB="0" anchor="ctr"/>
                </a:tc>
                <a:tc>
                  <a:txBody>
                    <a:bodyPr/>
                    <a:lstStyle/>
                    <a:p>
                      <a:pPr marL="742950" lvl="1" indent="-285750" algn="l" rtl="0" fontAlgn="ctr">
                        <a:buFont typeface="Arial" panose="020B0604020202020204" pitchFamily="34" charset="0"/>
                        <a:buChar char="•"/>
                      </a:pPr>
                      <a:r>
                        <a:rPr lang="en-US" sz="1800" b="0" i="0" u="none" strike="noStrike" dirty="0">
                          <a:solidFill>
                            <a:srgbClr val="000000"/>
                          </a:solidFill>
                          <a:effectLst/>
                          <a:latin typeface="Times New Roman"/>
                        </a:rPr>
                        <a:t>Business Travel Accident</a:t>
                      </a:r>
                    </a:p>
                  </a:txBody>
                  <a:tcPr marL="9525" marR="9525" marT="9525" marB="0" anchor="ctr"/>
                </a:tc>
                <a:tc>
                  <a:txBody>
                    <a:bodyPr/>
                    <a:lstStyle/>
                    <a:p>
                      <a:pPr marL="0" indent="0" algn="l" rtl="0" fontAlgn="ctr">
                        <a:buFontTx/>
                        <a:buNone/>
                      </a:pPr>
                      <a:r>
                        <a:rPr lang="en-US" sz="1800" b="0" i="0" u="none" strike="noStrike" dirty="0">
                          <a:solidFill>
                            <a:srgbClr val="000000"/>
                          </a:solidFill>
                          <a:effectLst/>
                          <a:latin typeface="Times New Roman"/>
                        </a:rPr>
                        <a:t>Active Employees</a:t>
                      </a: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468760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Accidental Dismemberment</a:t>
            </a:r>
            <a:br>
              <a:rPr lang="en-US" dirty="0"/>
            </a:br>
            <a:r>
              <a:rPr lang="en-US" dirty="0"/>
              <a:t>Payout Schedule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9059634"/>
              </p:ext>
            </p:extLst>
          </p:nvPr>
        </p:nvGraphicFramePr>
        <p:xfrm>
          <a:off x="1066800" y="1905003"/>
          <a:ext cx="7003711" cy="4312767"/>
        </p:xfrm>
        <a:graphic>
          <a:graphicData uri="http://schemas.openxmlformats.org/drawingml/2006/table">
            <a:tbl>
              <a:tblPr/>
              <a:tblGrid>
                <a:gridCol w="4937760">
                  <a:extLst>
                    <a:ext uri="{9D8B030D-6E8A-4147-A177-3AD203B41FA5}">
                      <a16:colId xmlns:a16="http://schemas.microsoft.com/office/drawing/2014/main" val="20000"/>
                    </a:ext>
                  </a:extLst>
                </a:gridCol>
                <a:gridCol w="2065951">
                  <a:extLst>
                    <a:ext uri="{9D8B030D-6E8A-4147-A177-3AD203B41FA5}">
                      <a16:colId xmlns:a16="http://schemas.microsoft.com/office/drawing/2014/main" val="20001"/>
                    </a:ext>
                  </a:extLst>
                </a:gridCol>
              </a:tblGrid>
              <a:tr h="512292">
                <a:tc>
                  <a:txBody>
                    <a:bodyPr/>
                    <a:lstStyle/>
                    <a:p>
                      <a:pPr algn="ctr" fontAlgn="ctr"/>
                      <a:r>
                        <a:rPr lang="en-US" sz="1600" b="1" i="0" u="none" strike="noStrike" dirty="0">
                          <a:solidFill>
                            <a:srgbClr val="FFFFFF"/>
                          </a:solidFill>
                          <a:effectLst/>
                          <a:latin typeface="Times New Roman" panose="02020603050405020304" pitchFamily="18" charset="0"/>
                          <a:cs typeface="Times New Roman" panose="02020603050405020304" pitchFamily="18" charset="0"/>
                        </a:rPr>
                        <a:t>Result of Injury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US" sz="1600" b="1" i="0" u="none" strike="noStrike" dirty="0">
                          <a:solidFill>
                            <a:srgbClr val="FFFFFF"/>
                          </a:solidFill>
                          <a:effectLst/>
                          <a:latin typeface="Times New Roman" panose="02020603050405020304" pitchFamily="18" charset="0"/>
                          <a:cs typeface="Times New Roman" panose="02020603050405020304" pitchFamily="18" charset="0"/>
                        </a:rPr>
                        <a:t>% of Normal AD&amp;D Benefit Payable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extLst>
                  <a:ext uri="{0D108BD9-81ED-4DB2-BD59-A6C34878D82A}">
                    <a16:rowId xmlns:a16="http://schemas.microsoft.com/office/drawing/2014/main" val="10000"/>
                  </a:ext>
                </a:extLst>
              </a:tr>
              <a:tr h="250327">
                <a:tc>
                  <a:txBody>
                    <a:bodyPr/>
                    <a:lstStyle/>
                    <a:p>
                      <a:pPr algn="l"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Loss of both legs or both arms</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5D9F1"/>
                    </a:solidFill>
                  </a:tcPr>
                </a:tc>
                <a:tc>
                  <a:txBody>
                    <a:bodyPr/>
                    <a:lstStyle/>
                    <a:p>
                      <a:pPr algn="ctr"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CC"/>
                    </a:solidFill>
                  </a:tcPr>
                </a:tc>
                <a:extLst>
                  <a:ext uri="{0D108BD9-81ED-4DB2-BD59-A6C34878D82A}">
                    <a16:rowId xmlns:a16="http://schemas.microsoft.com/office/drawing/2014/main" val="10001"/>
                  </a:ext>
                </a:extLst>
              </a:tr>
              <a:tr h="250327">
                <a:tc>
                  <a:txBody>
                    <a:bodyPr/>
                    <a:lstStyle/>
                    <a:p>
                      <a:pPr algn="l"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Loss of both hands or both feet</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5D9F1"/>
                    </a:solidFill>
                  </a:tcPr>
                </a:tc>
                <a:tc>
                  <a:txBody>
                    <a:bodyPr/>
                    <a:lstStyle/>
                    <a:p>
                      <a:pPr algn="ctr"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CC"/>
                    </a:solidFill>
                  </a:tcPr>
                </a:tc>
                <a:extLst>
                  <a:ext uri="{0D108BD9-81ED-4DB2-BD59-A6C34878D82A}">
                    <a16:rowId xmlns:a16="http://schemas.microsoft.com/office/drawing/2014/main" val="10002"/>
                  </a:ext>
                </a:extLst>
              </a:tr>
              <a:tr h="250327">
                <a:tc>
                  <a:txBody>
                    <a:bodyPr/>
                    <a:lstStyle/>
                    <a:p>
                      <a:pPr algn="l"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Loss of one arm and one leg</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5D9F1"/>
                    </a:solidFill>
                  </a:tcPr>
                </a:tc>
                <a:tc>
                  <a:txBody>
                    <a:bodyPr/>
                    <a:lstStyle/>
                    <a:p>
                      <a:pPr algn="ctr"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CC"/>
                    </a:solidFill>
                  </a:tcPr>
                </a:tc>
                <a:extLst>
                  <a:ext uri="{0D108BD9-81ED-4DB2-BD59-A6C34878D82A}">
                    <a16:rowId xmlns:a16="http://schemas.microsoft.com/office/drawing/2014/main" val="10003"/>
                  </a:ext>
                </a:extLst>
              </a:tr>
              <a:tr h="250327">
                <a:tc>
                  <a:txBody>
                    <a:bodyPr/>
                    <a:lstStyle/>
                    <a:p>
                      <a:pPr algn="l"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Loss of sight in both eyes</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5D9F1"/>
                    </a:solidFill>
                  </a:tcPr>
                </a:tc>
                <a:tc>
                  <a:txBody>
                    <a:bodyPr/>
                    <a:lstStyle/>
                    <a:p>
                      <a:pPr algn="ctr"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CC"/>
                    </a:solidFill>
                  </a:tcPr>
                </a:tc>
                <a:extLst>
                  <a:ext uri="{0D108BD9-81ED-4DB2-BD59-A6C34878D82A}">
                    <a16:rowId xmlns:a16="http://schemas.microsoft.com/office/drawing/2014/main" val="10004"/>
                  </a:ext>
                </a:extLst>
              </a:tr>
              <a:tr h="250327">
                <a:tc>
                  <a:txBody>
                    <a:bodyPr/>
                    <a:lstStyle/>
                    <a:p>
                      <a:pPr algn="l"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Loss of one hand and one foot or leg</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5D9F1"/>
                    </a:solidFill>
                  </a:tcPr>
                </a:tc>
                <a:tc>
                  <a:txBody>
                    <a:bodyPr/>
                    <a:lstStyle/>
                    <a:p>
                      <a:pPr algn="ctr"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CC"/>
                    </a:solidFill>
                  </a:tcPr>
                </a:tc>
                <a:extLst>
                  <a:ext uri="{0D108BD9-81ED-4DB2-BD59-A6C34878D82A}">
                    <a16:rowId xmlns:a16="http://schemas.microsoft.com/office/drawing/2014/main" val="10005"/>
                  </a:ext>
                </a:extLst>
              </a:tr>
              <a:tr h="250327">
                <a:tc>
                  <a:txBody>
                    <a:bodyPr/>
                    <a:lstStyle/>
                    <a:p>
                      <a:pPr algn="l"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Loss of one arm &amp; one foot or leg</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5D9F1"/>
                    </a:solidFill>
                  </a:tcPr>
                </a:tc>
                <a:tc>
                  <a:txBody>
                    <a:bodyPr/>
                    <a:lstStyle/>
                    <a:p>
                      <a:pPr algn="ctr"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CC"/>
                    </a:solidFill>
                  </a:tcPr>
                </a:tc>
                <a:extLst>
                  <a:ext uri="{0D108BD9-81ED-4DB2-BD59-A6C34878D82A}">
                    <a16:rowId xmlns:a16="http://schemas.microsoft.com/office/drawing/2014/main" val="10006"/>
                  </a:ext>
                </a:extLst>
              </a:tr>
              <a:tr h="250327">
                <a:tc>
                  <a:txBody>
                    <a:bodyPr/>
                    <a:lstStyle/>
                    <a:p>
                      <a:pPr algn="l"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Removal of lower jaw</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5D9F1"/>
                    </a:solidFill>
                  </a:tcPr>
                </a:tc>
                <a:tc>
                  <a:txBody>
                    <a:bodyPr/>
                    <a:lstStyle/>
                    <a:p>
                      <a:pPr algn="ctr"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CC"/>
                    </a:solidFill>
                  </a:tcPr>
                </a:tc>
                <a:extLst>
                  <a:ext uri="{0D108BD9-81ED-4DB2-BD59-A6C34878D82A}">
                    <a16:rowId xmlns:a16="http://schemas.microsoft.com/office/drawing/2014/main" val="10007"/>
                  </a:ext>
                </a:extLst>
              </a:tr>
              <a:tr h="250327">
                <a:tc>
                  <a:txBody>
                    <a:bodyPr/>
                    <a:lstStyle/>
                    <a:p>
                      <a:pPr algn="l"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Permanent loss of speech or hearing (traumatic origin)</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5D9F1"/>
                    </a:solidFill>
                  </a:tcPr>
                </a:tc>
                <a:tc>
                  <a:txBody>
                    <a:bodyPr/>
                    <a:lstStyle/>
                    <a:p>
                      <a:pPr algn="ctr"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CC"/>
                    </a:solidFill>
                  </a:tcPr>
                </a:tc>
                <a:extLst>
                  <a:ext uri="{0D108BD9-81ED-4DB2-BD59-A6C34878D82A}">
                    <a16:rowId xmlns:a16="http://schemas.microsoft.com/office/drawing/2014/main" val="10008"/>
                  </a:ext>
                </a:extLst>
              </a:tr>
              <a:tr h="250327">
                <a:tc>
                  <a:txBody>
                    <a:bodyPr/>
                    <a:lstStyle/>
                    <a:p>
                      <a:pPr algn="l"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Permanent loss of hearing in one ear</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5D9F1"/>
                    </a:solidFill>
                  </a:tcPr>
                </a:tc>
                <a:tc>
                  <a:txBody>
                    <a:bodyPr/>
                    <a:lstStyle/>
                    <a:p>
                      <a:pPr algn="ctr"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CC"/>
                    </a:solidFill>
                  </a:tcPr>
                </a:tc>
                <a:extLst>
                  <a:ext uri="{0D108BD9-81ED-4DB2-BD59-A6C34878D82A}">
                    <a16:rowId xmlns:a16="http://schemas.microsoft.com/office/drawing/2014/main" val="10009"/>
                  </a:ext>
                </a:extLst>
              </a:tr>
              <a:tr h="250327">
                <a:tc>
                  <a:txBody>
                    <a:bodyPr/>
                    <a:lstStyle/>
                    <a:p>
                      <a:pPr algn="l"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Loss of sight in one eye</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5D9F1"/>
                    </a:solidFill>
                  </a:tcPr>
                </a:tc>
                <a:tc>
                  <a:txBody>
                    <a:bodyPr/>
                    <a:lstStyle/>
                    <a:p>
                      <a:pPr algn="ctr"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CC"/>
                    </a:solidFill>
                  </a:tcPr>
                </a:tc>
                <a:extLst>
                  <a:ext uri="{0D108BD9-81ED-4DB2-BD59-A6C34878D82A}">
                    <a16:rowId xmlns:a16="http://schemas.microsoft.com/office/drawing/2014/main" val="10010"/>
                  </a:ext>
                </a:extLst>
              </a:tr>
              <a:tr h="250327">
                <a:tc>
                  <a:txBody>
                    <a:bodyPr/>
                    <a:lstStyle/>
                    <a:p>
                      <a:pPr algn="l"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Shortening of lower limb by at least 5 cm</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5D9F1"/>
                    </a:solidFill>
                  </a:tcPr>
                </a:tc>
                <a:tc>
                  <a:txBody>
                    <a:bodyPr/>
                    <a:lstStyle/>
                    <a:p>
                      <a:pPr algn="ctr"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CC"/>
                    </a:solidFill>
                  </a:tcPr>
                </a:tc>
                <a:extLst>
                  <a:ext uri="{0D108BD9-81ED-4DB2-BD59-A6C34878D82A}">
                    <a16:rowId xmlns:a16="http://schemas.microsoft.com/office/drawing/2014/main" val="10011"/>
                  </a:ext>
                </a:extLst>
              </a:tr>
              <a:tr h="250327">
                <a:tc>
                  <a:txBody>
                    <a:bodyPr/>
                    <a:lstStyle/>
                    <a:p>
                      <a:pPr algn="l"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Shortening of lower limb by 3 to 5 cm</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5D9F1"/>
                    </a:solidFill>
                  </a:tcPr>
                </a:tc>
                <a:tc>
                  <a:txBody>
                    <a:bodyPr/>
                    <a:lstStyle/>
                    <a:p>
                      <a:pPr algn="ctr"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CC"/>
                    </a:solidFill>
                  </a:tcPr>
                </a:tc>
                <a:extLst>
                  <a:ext uri="{0D108BD9-81ED-4DB2-BD59-A6C34878D82A}">
                    <a16:rowId xmlns:a16="http://schemas.microsoft.com/office/drawing/2014/main" val="10012"/>
                  </a:ext>
                </a:extLst>
              </a:tr>
              <a:tr h="250327">
                <a:tc>
                  <a:txBody>
                    <a:bodyPr/>
                    <a:lstStyle/>
                    <a:p>
                      <a:pPr algn="l"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Shortening of lower limb by 1 to 3 cm</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5D9F1"/>
                    </a:solidFill>
                  </a:tcPr>
                </a:tc>
                <a:tc>
                  <a:txBody>
                    <a:bodyPr/>
                    <a:lstStyle/>
                    <a:p>
                      <a:pPr algn="ctr"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CC"/>
                    </a:solidFill>
                  </a:tcPr>
                </a:tc>
                <a:extLst>
                  <a:ext uri="{0D108BD9-81ED-4DB2-BD59-A6C34878D82A}">
                    <a16:rowId xmlns:a16="http://schemas.microsoft.com/office/drawing/2014/main" val="10013"/>
                  </a:ext>
                </a:extLst>
              </a:tr>
              <a:tr h="250327">
                <a:tc>
                  <a:txBody>
                    <a:bodyPr/>
                    <a:lstStyle/>
                    <a:p>
                      <a:pPr algn="l"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Anchylosis of the hip</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5D9F1"/>
                    </a:solidFill>
                  </a:tcPr>
                </a:tc>
                <a:tc>
                  <a:txBody>
                    <a:bodyPr/>
                    <a:lstStyle/>
                    <a:p>
                      <a:pPr algn="ctr"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CC"/>
                    </a:solidFill>
                  </a:tcPr>
                </a:tc>
                <a:extLst>
                  <a:ext uri="{0D108BD9-81ED-4DB2-BD59-A6C34878D82A}">
                    <a16:rowId xmlns:a16="http://schemas.microsoft.com/office/drawing/2014/main" val="10014"/>
                  </a:ext>
                </a:extLst>
              </a:tr>
              <a:tr h="250327">
                <a:tc>
                  <a:txBody>
                    <a:bodyPr/>
                    <a:lstStyle/>
                    <a:p>
                      <a:pPr algn="l"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Anchylosis of the knee</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5000379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Beneficiaries</a:t>
            </a:r>
          </a:p>
        </p:txBody>
      </p:sp>
      <p:sp>
        <p:nvSpPr>
          <p:cNvPr id="3" name="Content Placeholder 2"/>
          <p:cNvSpPr>
            <a:spLocks noGrp="1"/>
          </p:cNvSpPr>
          <p:nvPr>
            <p:ph idx="1"/>
          </p:nvPr>
        </p:nvSpPr>
        <p:spPr/>
        <p:txBody>
          <a:bodyPr/>
          <a:lstStyle/>
          <a:p>
            <a:r>
              <a:rPr lang="en-US" dirty="0"/>
              <a:t>Beneficiaries are those individuals who will receive the financial benefit from your insurance coverage in the event of your death. </a:t>
            </a:r>
          </a:p>
          <a:p>
            <a:r>
              <a:rPr lang="en-US" dirty="0"/>
              <a:t>The financial benefit amount will only be paid  to those individuals named in the </a:t>
            </a:r>
            <a:r>
              <a:rPr lang="en-US" u="sng" dirty="0"/>
              <a:t>Beneficiary Designation Form for the IARC Insurance Plan</a:t>
            </a:r>
            <a:r>
              <a:rPr lang="en-US" dirty="0"/>
              <a:t>.</a:t>
            </a:r>
          </a:p>
          <a:p>
            <a:endParaRPr lang="en-US" sz="2800" dirty="0"/>
          </a:p>
        </p:txBody>
      </p:sp>
    </p:spTree>
    <p:extLst>
      <p:ext uri="{BB962C8B-B14F-4D97-AF65-F5344CB8AC3E}">
        <p14:creationId xmlns:p14="http://schemas.microsoft.com/office/powerpoint/2010/main" val="2578631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 to make sure that your money goes to those intended</a:t>
            </a:r>
          </a:p>
        </p:txBody>
      </p:sp>
      <p:sp>
        <p:nvSpPr>
          <p:cNvPr id="3" name="Content Placeholder 2"/>
          <p:cNvSpPr>
            <a:spLocks noGrp="1"/>
          </p:cNvSpPr>
          <p:nvPr>
            <p:ph idx="1"/>
          </p:nvPr>
        </p:nvSpPr>
        <p:spPr/>
        <p:txBody>
          <a:bodyPr/>
          <a:lstStyle/>
          <a:p>
            <a:r>
              <a:rPr lang="en-US" sz="2800" b="1" dirty="0"/>
              <a:t>Keep your Beneficiaries up-to-date!</a:t>
            </a:r>
          </a:p>
          <a:p>
            <a:r>
              <a:rPr lang="en-US" sz="2800" dirty="0"/>
              <a:t>You are responsible for ensuring that your designated beneficiaries (and the beneficiary contact information) are current and accurate, especially in case of a change in your family status (marriage, birth, divorce, etc.).</a:t>
            </a:r>
          </a:p>
          <a:p>
            <a:r>
              <a:rPr lang="en-US" sz="2800" dirty="0"/>
              <a:t>If you also participate in the IARC Retirement Plan, keep those beneficiaries up-to-date.</a:t>
            </a:r>
          </a:p>
        </p:txBody>
      </p:sp>
    </p:spTree>
    <p:extLst>
      <p:ext uri="{BB962C8B-B14F-4D97-AF65-F5344CB8AC3E}">
        <p14:creationId xmlns:p14="http://schemas.microsoft.com/office/powerpoint/2010/main" val="38857378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Business Travel Accident</a:t>
            </a:r>
          </a:p>
        </p:txBody>
      </p:sp>
      <p:sp>
        <p:nvSpPr>
          <p:cNvPr id="5" name="Subtitle 4"/>
          <p:cNvSpPr>
            <a:spLocks noGrp="1"/>
          </p:cNvSpPr>
          <p:nvPr>
            <p:ph type="subTitle" idx="1"/>
          </p:nvPr>
        </p:nvSpPr>
        <p:spPr/>
        <p:txBody>
          <a:bodyPr/>
          <a:lstStyle/>
          <a:p>
            <a:r>
              <a:rPr lang="en-US" dirty="0"/>
              <a:t>Chubb</a:t>
            </a:r>
          </a:p>
        </p:txBody>
      </p:sp>
    </p:spTree>
    <p:extLst>
      <p:ext uri="{BB962C8B-B14F-4D97-AF65-F5344CB8AC3E}">
        <p14:creationId xmlns:p14="http://schemas.microsoft.com/office/powerpoint/2010/main" val="35306091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Travel Accident (BTA) Definition</a:t>
            </a:r>
            <a:br>
              <a:rPr lang="en-US" dirty="0"/>
            </a:br>
            <a:endParaRPr lang="en-US" dirty="0"/>
          </a:p>
        </p:txBody>
      </p:sp>
      <p:sp>
        <p:nvSpPr>
          <p:cNvPr id="3" name="Content Placeholder 2"/>
          <p:cNvSpPr>
            <a:spLocks noGrp="1"/>
          </p:cNvSpPr>
          <p:nvPr>
            <p:ph idx="1"/>
          </p:nvPr>
        </p:nvSpPr>
        <p:spPr>
          <a:xfrm>
            <a:off x="685800" y="1752600"/>
            <a:ext cx="7772400" cy="4114800"/>
          </a:xfrm>
        </p:spPr>
        <p:txBody>
          <a:bodyPr/>
          <a:lstStyle/>
          <a:p>
            <a:r>
              <a:rPr lang="en-US" sz="2800" dirty="0"/>
              <a:t>Coverage is only while an employee is on a </a:t>
            </a:r>
            <a:r>
              <a:rPr lang="en-US" sz="2800" u="sng" dirty="0"/>
              <a:t>preapproved overnight business trip</a:t>
            </a:r>
            <a:r>
              <a:rPr lang="en-US" sz="2800" dirty="0"/>
              <a:t> away from his or her place of permanent assignment. </a:t>
            </a:r>
          </a:p>
          <a:p>
            <a:r>
              <a:rPr lang="en-US" sz="2800" dirty="0"/>
              <a:t>Coverage begins at the start of the trip, whether it be from an insured’s place of employment, his or her home or other location and terminates upon the insured’s return to his or her home or place of employment.</a:t>
            </a:r>
          </a:p>
        </p:txBody>
      </p:sp>
    </p:spTree>
    <p:extLst>
      <p:ext uri="{BB962C8B-B14F-4D97-AF65-F5344CB8AC3E}">
        <p14:creationId xmlns:p14="http://schemas.microsoft.com/office/powerpoint/2010/main" val="21587904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BTA - Amount &amp; Limits</a:t>
            </a:r>
            <a:br>
              <a:rPr lang="en-US" dirty="0"/>
            </a:br>
            <a:endParaRPr lang="en-US" dirty="0"/>
          </a:p>
        </p:txBody>
      </p:sp>
      <p:sp>
        <p:nvSpPr>
          <p:cNvPr id="3" name="Content Placeholder 2"/>
          <p:cNvSpPr>
            <a:spLocks noGrp="1"/>
          </p:cNvSpPr>
          <p:nvPr>
            <p:ph idx="1"/>
          </p:nvPr>
        </p:nvSpPr>
        <p:spPr>
          <a:xfrm>
            <a:off x="685800" y="1295400"/>
            <a:ext cx="7772400" cy="4114800"/>
          </a:xfrm>
        </p:spPr>
        <p:txBody>
          <a:bodyPr/>
          <a:lstStyle/>
          <a:p>
            <a:r>
              <a:rPr lang="en-US" sz="2800" dirty="0"/>
              <a:t>Provides life coverage in the amount of 3 times salary up to a maximum payout of $750,000 per employee or a maximum of $50,000 or $100,000 for short-term employees and consultants.</a:t>
            </a:r>
          </a:p>
          <a:p>
            <a:r>
              <a:rPr lang="en-US" sz="2800" dirty="0"/>
              <a:t>However, in the case of multiple deaths in one incident, the maximum payout is limited to $5 million in total for the entire incident.</a:t>
            </a:r>
          </a:p>
          <a:p>
            <a:r>
              <a:rPr lang="en-US" sz="2800" dirty="0"/>
              <a:t>If the sum of all the life benefits in that incident exceeds the maximum payout limit of $5 million,  an insured’s payout shall be a proportional share of the total salaries. </a:t>
            </a:r>
          </a:p>
        </p:txBody>
      </p:sp>
    </p:spTree>
    <p:extLst>
      <p:ext uri="{BB962C8B-B14F-4D97-AF65-F5344CB8AC3E}">
        <p14:creationId xmlns:p14="http://schemas.microsoft.com/office/powerpoint/2010/main" val="29001579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How Your Insurance Works</a:t>
            </a:r>
            <a:br>
              <a:rPr lang="en-US" dirty="0"/>
            </a:br>
            <a:endParaRPr lang="en-US" dirty="0"/>
          </a:p>
        </p:txBody>
      </p:sp>
      <p:sp>
        <p:nvSpPr>
          <p:cNvPr id="3" name="Subtitle 2"/>
          <p:cNvSpPr>
            <a:spLocks noGrp="1"/>
          </p:cNvSpPr>
          <p:nvPr>
            <p:ph type="subTitle" idx="1"/>
          </p:nvPr>
        </p:nvSpPr>
        <p:spPr/>
        <p:txBody>
          <a:bodyPr/>
          <a:lstStyle/>
          <a:p>
            <a:r>
              <a:rPr lang="en-US" dirty="0"/>
              <a:t>Sample Scenarios</a:t>
            </a:r>
          </a:p>
        </p:txBody>
      </p:sp>
    </p:spTree>
    <p:extLst>
      <p:ext uri="{BB962C8B-B14F-4D97-AF65-F5344CB8AC3E}">
        <p14:creationId xmlns:p14="http://schemas.microsoft.com/office/powerpoint/2010/main" val="14669201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#1</a:t>
            </a:r>
          </a:p>
        </p:txBody>
      </p:sp>
      <p:sp>
        <p:nvSpPr>
          <p:cNvPr id="3" name="Content Placeholder 2"/>
          <p:cNvSpPr>
            <a:spLocks noGrp="1"/>
          </p:cNvSpPr>
          <p:nvPr>
            <p:ph idx="1"/>
          </p:nvPr>
        </p:nvSpPr>
        <p:spPr/>
        <p:txBody>
          <a:bodyPr/>
          <a:lstStyle/>
          <a:p>
            <a:pPr marL="0" indent="0">
              <a:buNone/>
            </a:pPr>
            <a:r>
              <a:rPr lang="en-US" dirty="0"/>
              <a:t>A Canadian employee, who works out of Indonesia, dies in an airplane accident while attending a pre-approved business conference in Manila, with an overnight stay.  Her annual salary is $50,000 and her Center provides a 5-times salary LIFE/AD&amp;D benefit.</a:t>
            </a:r>
          </a:p>
          <a:p>
            <a:endParaRPr lang="en-US" sz="2800" dirty="0"/>
          </a:p>
        </p:txBody>
      </p:sp>
    </p:spTree>
    <p:extLst>
      <p:ext uri="{BB962C8B-B14F-4D97-AF65-F5344CB8AC3E}">
        <p14:creationId xmlns:p14="http://schemas.microsoft.com/office/powerpoint/2010/main" val="20362005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#1 – Payouts</a:t>
            </a:r>
            <a:br>
              <a:rPr lang="en-US" dirty="0"/>
            </a:br>
            <a:endParaRPr lang="en-US" dirty="0"/>
          </a:p>
        </p:txBody>
      </p:sp>
      <p:sp>
        <p:nvSpPr>
          <p:cNvPr id="3" name="Content Placeholder 2"/>
          <p:cNvSpPr>
            <a:spLocks noGrp="1"/>
          </p:cNvSpPr>
          <p:nvPr>
            <p:ph idx="1"/>
          </p:nvPr>
        </p:nvSpPr>
        <p:spPr>
          <a:xfrm>
            <a:off x="609600" y="1295400"/>
            <a:ext cx="7772400" cy="4114800"/>
          </a:xfrm>
        </p:spPr>
        <p:txBody>
          <a:bodyPr/>
          <a:lstStyle/>
          <a:p>
            <a:r>
              <a:rPr lang="en-US" sz="2800" dirty="0"/>
              <a:t>The LIFE plan pays her beneficiary $250,000 (5-times salary). </a:t>
            </a:r>
          </a:p>
          <a:p>
            <a:r>
              <a:rPr lang="en-US" sz="2800" dirty="0"/>
              <a:t>Because she died in an accident, the AD&amp;D plan pays her beneficiary an additional $250,000.</a:t>
            </a:r>
          </a:p>
          <a:p>
            <a:r>
              <a:rPr lang="en-US" sz="2800" dirty="0"/>
              <a:t>Because the accident occurred while she was attending a pre-approved business trip, with an overnight stay, the BTA plan pays her beneficiary $150,000 (3-times salary).</a:t>
            </a:r>
          </a:p>
          <a:p>
            <a:r>
              <a:rPr lang="en-US" sz="2800" dirty="0"/>
              <a:t>The EVAC plan arranges for and pays the costs to have her remains flown from Manila to her home in Canada.</a:t>
            </a:r>
          </a:p>
          <a:p>
            <a:endParaRPr lang="en-US" dirty="0"/>
          </a:p>
        </p:txBody>
      </p:sp>
    </p:spTree>
    <p:extLst>
      <p:ext uri="{BB962C8B-B14F-4D97-AF65-F5344CB8AC3E}">
        <p14:creationId xmlns:p14="http://schemas.microsoft.com/office/powerpoint/2010/main" val="31508909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#2</a:t>
            </a:r>
            <a:br>
              <a:rPr lang="en-US" dirty="0"/>
            </a:br>
            <a:endParaRPr lang="en-US" dirty="0"/>
          </a:p>
        </p:txBody>
      </p:sp>
      <p:sp>
        <p:nvSpPr>
          <p:cNvPr id="3" name="Content Placeholder 2"/>
          <p:cNvSpPr>
            <a:spLocks noGrp="1"/>
          </p:cNvSpPr>
          <p:nvPr>
            <p:ph idx="1"/>
          </p:nvPr>
        </p:nvSpPr>
        <p:spPr>
          <a:xfrm>
            <a:off x="685800" y="1676400"/>
            <a:ext cx="7772400" cy="4114800"/>
          </a:xfrm>
        </p:spPr>
        <p:txBody>
          <a:bodyPr/>
          <a:lstStyle/>
          <a:p>
            <a:pPr marL="0" indent="0">
              <a:buNone/>
            </a:pPr>
            <a:r>
              <a:rPr lang="en-US" dirty="0"/>
              <a:t>As the result of an accident while working in Benin, a U.S. employee requires immediate emergency medical care.  The closest adequate care is in South Africa.  He recovers but the accident results in the loss of sight in one eye and prevents his return to work for 10 months.  His annual salary is $30,000 ($2,500/month) and his Center provides a 5-times salary LIFE/AD&amp;D benefit. </a:t>
            </a:r>
          </a:p>
          <a:p>
            <a:endParaRPr lang="en-US" dirty="0"/>
          </a:p>
        </p:txBody>
      </p:sp>
    </p:spTree>
    <p:extLst>
      <p:ext uri="{BB962C8B-B14F-4D97-AF65-F5344CB8AC3E}">
        <p14:creationId xmlns:p14="http://schemas.microsoft.com/office/powerpoint/2010/main" val="363394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 Active  Employees</a:t>
            </a:r>
          </a:p>
        </p:txBody>
      </p:sp>
      <p:sp>
        <p:nvSpPr>
          <p:cNvPr id="3" name="Content Placeholder 2"/>
          <p:cNvSpPr>
            <a:spLocks noGrp="1"/>
          </p:cNvSpPr>
          <p:nvPr>
            <p:ph idx="1"/>
          </p:nvPr>
        </p:nvSpPr>
        <p:spPr>
          <a:xfrm>
            <a:off x="685800" y="1752600"/>
            <a:ext cx="7772400" cy="4114800"/>
          </a:xfrm>
        </p:spPr>
        <p:txBody>
          <a:bodyPr/>
          <a:lstStyle/>
          <a:p>
            <a:pPr lvl="0">
              <a:spcBef>
                <a:spcPts val="0"/>
              </a:spcBef>
              <a:spcAft>
                <a:spcPts val="0"/>
              </a:spcAft>
              <a:buFont typeface="Symbol"/>
              <a:buChar char=""/>
              <a:tabLst>
                <a:tab pos="228600" algn="l"/>
              </a:tabLst>
            </a:pPr>
            <a:r>
              <a:rPr lang="en-US" sz="2000" dirty="0">
                <a:ea typeface="Calibri"/>
                <a:cs typeface="Times New Roman"/>
              </a:rPr>
              <a:t>A </a:t>
            </a:r>
            <a:r>
              <a:rPr lang="en-US" sz="2000" b="1" dirty="0">
                <a:ea typeface="Calibri"/>
                <a:cs typeface="Times New Roman"/>
              </a:rPr>
              <a:t>full-time employee </a:t>
            </a:r>
            <a:r>
              <a:rPr lang="en-US" sz="2000" dirty="0">
                <a:ea typeface="Calibri"/>
                <a:cs typeface="Times New Roman"/>
              </a:rPr>
              <a:t>working your Center’s normal work week.</a:t>
            </a:r>
          </a:p>
          <a:p>
            <a:pPr lvl="0">
              <a:spcBef>
                <a:spcPts val="0"/>
              </a:spcBef>
              <a:spcAft>
                <a:spcPts val="0"/>
              </a:spcAft>
              <a:buFont typeface="Symbol"/>
              <a:buChar char=""/>
              <a:tabLst>
                <a:tab pos="228600" algn="l"/>
              </a:tabLst>
            </a:pPr>
            <a:r>
              <a:rPr lang="en-US" sz="2000" dirty="0">
                <a:ea typeface="Calibri"/>
                <a:cs typeface="Times New Roman"/>
              </a:rPr>
              <a:t>A </a:t>
            </a:r>
            <a:r>
              <a:rPr lang="en-US" sz="2000" b="1" dirty="0">
                <a:ea typeface="Calibri"/>
                <a:cs typeface="Times New Roman"/>
              </a:rPr>
              <a:t>part-time employee </a:t>
            </a:r>
            <a:r>
              <a:rPr lang="en-US" sz="2000" dirty="0">
                <a:ea typeface="Calibri"/>
                <a:cs typeface="Times New Roman"/>
              </a:rPr>
              <a:t>working at least 20 hours a week or 50% of your Center’s normal work week and expected to work at the Center for at least one year.</a:t>
            </a:r>
          </a:p>
          <a:p>
            <a:pPr lvl="0">
              <a:spcBef>
                <a:spcPts val="0"/>
              </a:spcBef>
              <a:spcAft>
                <a:spcPts val="0"/>
              </a:spcAft>
              <a:buFont typeface="Symbol"/>
              <a:buChar char=""/>
              <a:tabLst>
                <a:tab pos="228600" algn="l"/>
              </a:tabLst>
            </a:pPr>
            <a:r>
              <a:rPr lang="en-US" sz="2000" dirty="0">
                <a:ea typeface="Calibri"/>
                <a:cs typeface="Times New Roman"/>
              </a:rPr>
              <a:t>A </a:t>
            </a:r>
            <a:r>
              <a:rPr lang="en-US" sz="2000" b="1" dirty="0">
                <a:ea typeface="Calibri"/>
                <a:cs typeface="Times New Roman"/>
              </a:rPr>
              <a:t>long-term consultant </a:t>
            </a:r>
            <a:r>
              <a:rPr lang="en-US" sz="2000" dirty="0">
                <a:ea typeface="Calibri"/>
                <a:cs typeface="Times New Roman"/>
              </a:rPr>
              <a:t>contracted to work for a participating Center for at least a year.</a:t>
            </a:r>
          </a:p>
          <a:p>
            <a:pPr lvl="0">
              <a:spcBef>
                <a:spcPts val="0"/>
              </a:spcBef>
              <a:spcAft>
                <a:spcPts val="0"/>
              </a:spcAft>
              <a:buFont typeface="Symbol"/>
              <a:buChar char=""/>
              <a:tabLst>
                <a:tab pos="228600" algn="l"/>
              </a:tabLst>
            </a:pPr>
            <a:r>
              <a:rPr lang="en-US" sz="2000" dirty="0">
                <a:ea typeface="Calibri"/>
                <a:cs typeface="Times New Roman"/>
              </a:rPr>
              <a:t>A </a:t>
            </a:r>
            <a:r>
              <a:rPr lang="en-US" sz="2000" b="1" dirty="0">
                <a:ea typeface="Calibri"/>
                <a:cs typeface="Times New Roman"/>
              </a:rPr>
              <a:t>short-term employee or consultant </a:t>
            </a:r>
            <a:r>
              <a:rPr lang="en-US" sz="2000" dirty="0">
                <a:ea typeface="Calibri"/>
                <a:cs typeface="Times New Roman"/>
              </a:rPr>
              <a:t>contracted to work for a Center less than a year.</a:t>
            </a:r>
          </a:p>
          <a:p>
            <a:pPr lvl="0">
              <a:spcBef>
                <a:spcPts val="0"/>
              </a:spcBef>
              <a:spcAft>
                <a:spcPts val="0"/>
              </a:spcAft>
              <a:buFont typeface="Symbol"/>
              <a:buChar char=""/>
              <a:tabLst>
                <a:tab pos="228600" algn="l"/>
              </a:tabLst>
            </a:pPr>
            <a:r>
              <a:rPr lang="en-US" sz="2000" dirty="0">
                <a:ea typeface="Calibri"/>
                <a:cs typeface="Times New Roman"/>
              </a:rPr>
              <a:t>A </a:t>
            </a:r>
            <a:r>
              <a:rPr lang="en-US" sz="2000" b="1" dirty="0">
                <a:ea typeface="Calibri"/>
                <a:cs typeface="Times New Roman"/>
              </a:rPr>
              <a:t>visiting scientist </a:t>
            </a:r>
            <a:r>
              <a:rPr lang="en-US" sz="2000" dirty="0">
                <a:ea typeface="Calibri"/>
                <a:cs typeface="Times New Roman"/>
              </a:rPr>
              <a:t>working temporarily at a Center.</a:t>
            </a:r>
          </a:p>
          <a:p>
            <a:pPr lvl="0">
              <a:spcBef>
                <a:spcPts val="0"/>
              </a:spcBef>
              <a:spcAft>
                <a:spcPts val="0"/>
              </a:spcAft>
              <a:buFont typeface="Symbol"/>
              <a:buChar char=""/>
              <a:tabLst>
                <a:tab pos="228600" algn="l"/>
              </a:tabLst>
            </a:pPr>
            <a:r>
              <a:rPr lang="en-US" sz="2000" dirty="0">
                <a:ea typeface="Calibri"/>
                <a:cs typeface="Times New Roman"/>
              </a:rPr>
              <a:t>A </a:t>
            </a:r>
            <a:r>
              <a:rPr lang="en-US" sz="2000" b="1" dirty="0">
                <a:ea typeface="Calibri"/>
                <a:cs typeface="Times New Roman"/>
              </a:rPr>
              <a:t>trainee/student</a:t>
            </a:r>
            <a:r>
              <a:rPr lang="en-US" sz="2000" dirty="0">
                <a:ea typeface="Calibri"/>
                <a:cs typeface="Times New Roman"/>
              </a:rPr>
              <a:t> in a Center’s training/educational program. Coverage is limited to two months or less.</a:t>
            </a:r>
            <a:r>
              <a:rPr lang="en-US" sz="2000" b="1" dirty="0">
                <a:ea typeface="Calibri"/>
                <a:cs typeface="Times New Roman"/>
              </a:rPr>
              <a:t>*</a:t>
            </a:r>
          </a:p>
          <a:p>
            <a:pPr lvl="0">
              <a:spcBef>
                <a:spcPts val="0"/>
              </a:spcBef>
              <a:spcAft>
                <a:spcPts val="0"/>
              </a:spcAft>
              <a:buFont typeface="Symbol"/>
              <a:buChar char=""/>
              <a:tabLst>
                <a:tab pos="228600" algn="l"/>
              </a:tabLst>
            </a:pPr>
            <a:r>
              <a:rPr lang="en-US" sz="2000" dirty="0">
                <a:ea typeface="Calibri"/>
                <a:cs typeface="Times New Roman"/>
              </a:rPr>
              <a:t>A </a:t>
            </a:r>
            <a:r>
              <a:rPr lang="en-US" sz="2000" b="1" dirty="0">
                <a:ea typeface="Calibri"/>
                <a:cs typeface="Times New Roman"/>
              </a:rPr>
              <a:t>very short-term employee </a:t>
            </a:r>
            <a:r>
              <a:rPr lang="en-US" sz="2000" dirty="0">
                <a:ea typeface="Calibri"/>
                <a:cs typeface="Times New Roman"/>
              </a:rPr>
              <a:t>working for two months or less.</a:t>
            </a:r>
            <a:r>
              <a:rPr lang="en-US" sz="2000" b="1" dirty="0">
                <a:ea typeface="Calibri"/>
                <a:cs typeface="Times New Roman"/>
              </a:rPr>
              <a:t>*</a:t>
            </a:r>
          </a:p>
          <a:p>
            <a:pPr marL="0" indent="0">
              <a:buNone/>
            </a:pPr>
            <a:r>
              <a:rPr lang="en-US" sz="2000" dirty="0"/>
              <a:t>* Individuals who qualify as trainees/students or very short-term employees are not eligible for the dental and vision benefits. </a:t>
            </a:r>
          </a:p>
          <a:p>
            <a:endParaRPr lang="en-US" dirty="0"/>
          </a:p>
        </p:txBody>
      </p:sp>
    </p:spTree>
    <p:extLst>
      <p:ext uri="{BB962C8B-B14F-4D97-AF65-F5344CB8AC3E}">
        <p14:creationId xmlns:p14="http://schemas.microsoft.com/office/powerpoint/2010/main" val="6776765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Scenario #2 – Payouts</a:t>
            </a:r>
            <a:br>
              <a:rPr lang="en-US" dirty="0"/>
            </a:br>
            <a:endParaRPr lang="en-US" dirty="0"/>
          </a:p>
        </p:txBody>
      </p:sp>
      <p:sp>
        <p:nvSpPr>
          <p:cNvPr id="3" name="Content Placeholder 2"/>
          <p:cNvSpPr>
            <a:spLocks noGrp="1"/>
          </p:cNvSpPr>
          <p:nvPr>
            <p:ph idx="1"/>
          </p:nvPr>
        </p:nvSpPr>
        <p:spPr>
          <a:xfrm>
            <a:off x="685800" y="1676400"/>
            <a:ext cx="7772400" cy="4114800"/>
          </a:xfrm>
        </p:spPr>
        <p:txBody>
          <a:bodyPr/>
          <a:lstStyle/>
          <a:p>
            <a:r>
              <a:rPr lang="en-US" sz="2000" dirty="0"/>
              <a:t>Once ISOS is contacted and agrees to the emergency evacuation, the EVAC plan arranges and pays for his evacuation to South Africa and his return to the U.S. (home country) for rehabilitation. </a:t>
            </a:r>
          </a:p>
          <a:p>
            <a:r>
              <a:rPr lang="en-US" sz="2000" dirty="0"/>
              <a:t>The MED plan pays its share of cost for all necessary medical care he receives. Cigna works with ISOS to arrange hospital admission, and guarantee of payment and to manage his treatment in South Africa. </a:t>
            </a:r>
          </a:p>
          <a:p>
            <a:r>
              <a:rPr lang="en-US" sz="2000" dirty="0"/>
              <a:t>For loss of sight in one eye, the AD&amp;D plan, per the policy schedule, pays him a benefit equal to 40% of his normal AD&amp;D benefit, which in this case is $60,000 (40% of $150,000 coverage). </a:t>
            </a:r>
          </a:p>
          <a:p>
            <a:r>
              <a:rPr lang="en-US" sz="2000" dirty="0"/>
              <a:t>After 6 months of disability and upon approval by Generali, the LTD plan pays him a monthly benefit of $1,750 (70% of his monthly salary) for the 4-month period immediately prior to his return to work. </a:t>
            </a:r>
          </a:p>
        </p:txBody>
      </p:sp>
    </p:spTree>
    <p:extLst>
      <p:ext uri="{BB962C8B-B14F-4D97-AF65-F5344CB8AC3E}">
        <p14:creationId xmlns:p14="http://schemas.microsoft.com/office/powerpoint/2010/main" val="40802192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#3</a:t>
            </a:r>
          </a:p>
        </p:txBody>
      </p:sp>
      <p:sp>
        <p:nvSpPr>
          <p:cNvPr id="3" name="Content Placeholder 2"/>
          <p:cNvSpPr>
            <a:spLocks noGrp="1"/>
          </p:cNvSpPr>
          <p:nvPr>
            <p:ph idx="1"/>
          </p:nvPr>
        </p:nvSpPr>
        <p:spPr/>
        <p:txBody>
          <a:bodyPr/>
          <a:lstStyle/>
          <a:p>
            <a:pPr marL="0" indent="0">
              <a:buNone/>
            </a:pPr>
            <a:r>
              <a:rPr lang="en-US" dirty="0"/>
              <a:t>A French employee working in Liberia has a stroke and is evacuated to the U.S. for treatment.  He dies 3 months later.  His annual salary is $40,000 ($3,333/month) and his Center provides a 5-times salary LIFE/AD&amp;D benefit. </a:t>
            </a:r>
          </a:p>
          <a:p>
            <a:endParaRPr lang="en-US" dirty="0"/>
          </a:p>
        </p:txBody>
      </p:sp>
    </p:spTree>
    <p:extLst>
      <p:ext uri="{BB962C8B-B14F-4D97-AF65-F5344CB8AC3E}">
        <p14:creationId xmlns:p14="http://schemas.microsoft.com/office/powerpoint/2010/main" val="8111729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#3 – Payouts</a:t>
            </a:r>
            <a:br>
              <a:rPr lang="en-US" dirty="0"/>
            </a:br>
            <a:endParaRPr lang="en-US" dirty="0"/>
          </a:p>
        </p:txBody>
      </p:sp>
      <p:sp>
        <p:nvSpPr>
          <p:cNvPr id="3" name="Content Placeholder 2"/>
          <p:cNvSpPr>
            <a:spLocks noGrp="1"/>
          </p:cNvSpPr>
          <p:nvPr>
            <p:ph idx="1"/>
          </p:nvPr>
        </p:nvSpPr>
        <p:spPr>
          <a:xfrm>
            <a:off x="685800" y="1752600"/>
            <a:ext cx="7772400" cy="4114800"/>
          </a:xfrm>
        </p:spPr>
        <p:txBody>
          <a:bodyPr/>
          <a:lstStyle/>
          <a:p>
            <a:r>
              <a:rPr lang="en-US" sz="2800" dirty="0"/>
              <a:t>Once ISOS is contacted and agrees to the emergency evacuation, the EVAC plan arranges and pays for his evacuation to the U.S. and later for the cost to have his remains flown from the U.S. to his home in France. </a:t>
            </a:r>
          </a:p>
          <a:p>
            <a:r>
              <a:rPr lang="en-US" sz="2800" dirty="0"/>
              <a:t>The MED plan pays its share of costs for all necessary medical care the employee receives in Liberia and the U.S.</a:t>
            </a:r>
          </a:p>
          <a:p>
            <a:r>
              <a:rPr lang="en-US" sz="2800" dirty="0"/>
              <a:t>The LIFE plan pays his beneficiary $200,000 (5-times salary). </a:t>
            </a:r>
          </a:p>
        </p:txBody>
      </p:sp>
    </p:spTree>
    <p:extLst>
      <p:ext uri="{BB962C8B-B14F-4D97-AF65-F5344CB8AC3E}">
        <p14:creationId xmlns:p14="http://schemas.microsoft.com/office/powerpoint/2010/main" val="33594975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#4</a:t>
            </a:r>
          </a:p>
        </p:txBody>
      </p:sp>
      <p:sp>
        <p:nvSpPr>
          <p:cNvPr id="3" name="Content Placeholder 2"/>
          <p:cNvSpPr>
            <a:spLocks noGrp="1"/>
          </p:cNvSpPr>
          <p:nvPr>
            <p:ph idx="1"/>
          </p:nvPr>
        </p:nvSpPr>
        <p:spPr>
          <a:xfrm>
            <a:off x="685800" y="1600200"/>
            <a:ext cx="7772400" cy="4114800"/>
          </a:xfrm>
        </p:spPr>
        <p:txBody>
          <a:bodyPr/>
          <a:lstStyle/>
          <a:p>
            <a:pPr marL="0" indent="0">
              <a:buNone/>
            </a:pPr>
            <a:r>
              <a:rPr lang="en-US" dirty="0"/>
              <a:t>An Indian employee and her husband die in a car accident while on holiday in Australia.  Her annual salary is $50,000 and her Center provides a 5-times salary LIFE/AD&amp;D benefit. </a:t>
            </a:r>
          </a:p>
          <a:p>
            <a:pPr marL="0" indent="0">
              <a:buNone/>
            </a:pPr>
            <a:endParaRPr lang="en-US" dirty="0"/>
          </a:p>
          <a:p>
            <a:pPr marL="0" indent="0">
              <a:buNone/>
            </a:pPr>
            <a:r>
              <a:rPr lang="en-US" i="1" dirty="0"/>
              <a:t>Hint: Dependents are eligible for the accidental death benefit- spouse at 50% of the employee’s coverage and children at 5%.</a:t>
            </a:r>
          </a:p>
        </p:txBody>
      </p:sp>
    </p:spTree>
    <p:extLst>
      <p:ext uri="{BB962C8B-B14F-4D97-AF65-F5344CB8AC3E}">
        <p14:creationId xmlns:p14="http://schemas.microsoft.com/office/powerpoint/2010/main" val="29089524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#4 – Payouts</a:t>
            </a:r>
          </a:p>
        </p:txBody>
      </p:sp>
      <p:sp>
        <p:nvSpPr>
          <p:cNvPr id="3" name="Content Placeholder 2"/>
          <p:cNvSpPr>
            <a:spLocks noGrp="1"/>
          </p:cNvSpPr>
          <p:nvPr>
            <p:ph idx="1"/>
          </p:nvPr>
        </p:nvSpPr>
        <p:spPr/>
        <p:txBody>
          <a:bodyPr/>
          <a:lstStyle/>
          <a:p>
            <a:r>
              <a:rPr lang="en-US" sz="2800" dirty="0"/>
              <a:t>The LIFE plan pays her beneficiary $250,000 (5-times salary).	</a:t>
            </a:r>
          </a:p>
          <a:p>
            <a:r>
              <a:rPr lang="en-US" sz="2800" dirty="0"/>
              <a:t>Because she and her husband both died in an accident, the AD&amp;D plan pays her beneficiary an additional $250,000 and pays his beneficiary $125,000 (50% of $250,000).	</a:t>
            </a:r>
          </a:p>
          <a:p>
            <a:r>
              <a:rPr lang="en-US" sz="2800" dirty="0"/>
              <a:t>The EVAC plan arranges for and pays the costs to have her and his remains flown from Australia to their home in India.</a:t>
            </a:r>
          </a:p>
          <a:p>
            <a:endParaRPr lang="en-US" sz="2800" dirty="0"/>
          </a:p>
        </p:txBody>
      </p:sp>
    </p:spTree>
    <p:extLst>
      <p:ext uri="{BB962C8B-B14F-4D97-AF65-F5344CB8AC3E}">
        <p14:creationId xmlns:p14="http://schemas.microsoft.com/office/powerpoint/2010/main" val="2269189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#5</a:t>
            </a:r>
            <a:br>
              <a:rPr lang="en-US" dirty="0"/>
            </a:br>
            <a:endParaRPr lang="en-US" dirty="0"/>
          </a:p>
        </p:txBody>
      </p:sp>
      <p:sp>
        <p:nvSpPr>
          <p:cNvPr id="3" name="Content Placeholder 2"/>
          <p:cNvSpPr>
            <a:spLocks noGrp="1"/>
          </p:cNvSpPr>
          <p:nvPr>
            <p:ph idx="1"/>
          </p:nvPr>
        </p:nvSpPr>
        <p:spPr>
          <a:xfrm>
            <a:off x="685800" y="1295400"/>
            <a:ext cx="7772400" cy="4114800"/>
          </a:xfrm>
        </p:spPr>
        <p:txBody>
          <a:bodyPr/>
          <a:lstStyle/>
          <a:p>
            <a:pPr marL="0" indent="0">
              <a:buNone/>
            </a:pPr>
            <a:r>
              <a:rPr lang="en-US" sz="2800" dirty="0"/>
              <a:t>While at his home in Germany, a 50 year old German employee is involved in an accident that paralyzes him from the waist down.  He will not be able to go back to work.  His annual salary is $60,000 ($5,000/month) and his Center provides a 5-times salary LIFE/AD&amp;D benefit.  He is an active participant in the IARC Retirement Plan and his Center’s contribution is 15%.</a:t>
            </a:r>
          </a:p>
          <a:p>
            <a:pPr marL="0" indent="0">
              <a:buNone/>
            </a:pPr>
            <a:endParaRPr lang="en-US" sz="2800" dirty="0"/>
          </a:p>
          <a:p>
            <a:pPr marL="0" indent="0">
              <a:buNone/>
            </a:pPr>
            <a:r>
              <a:rPr lang="en-US" sz="2800" i="1" dirty="0"/>
              <a:t>Note: Participation in the IARC Retirement Plan provides an additional LTD benefit.</a:t>
            </a:r>
          </a:p>
        </p:txBody>
      </p:sp>
    </p:spTree>
    <p:extLst>
      <p:ext uri="{BB962C8B-B14F-4D97-AF65-F5344CB8AC3E}">
        <p14:creationId xmlns:p14="http://schemas.microsoft.com/office/powerpoint/2010/main" val="39098722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#5 – Payouts</a:t>
            </a:r>
          </a:p>
        </p:txBody>
      </p:sp>
      <p:sp>
        <p:nvSpPr>
          <p:cNvPr id="3" name="Content Placeholder 2"/>
          <p:cNvSpPr>
            <a:spLocks noGrp="1"/>
          </p:cNvSpPr>
          <p:nvPr>
            <p:ph idx="1"/>
          </p:nvPr>
        </p:nvSpPr>
        <p:spPr/>
        <p:txBody>
          <a:bodyPr/>
          <a:lstStyle/>
          <a:p>
            <a:r>
              <a:rPr lang="en-US" sz="2800" dirty="0"/>
              <a:t>Due to the severity of his paralysis, the AD&amp;D plan pays him 100% of his normal AD&amp;D benefit, which in this case is $300,000 (5-times salary).</a:t>
            </a:r>
          </a:p>
          <a:p>
            <a:r>
              <a:rPr lang="en-US" sz="2800" dirty="0"/>
              <a:t>After 6 months of disability, the LTD plan begins paying him $3,500/month (70% of $5,000). </a:t>
            </a:r>
          </a:p>
          <a:p>
            <a:r>
              <a:rPr lang="en-US" sz="2800" dirty="0"/>
              <a:t>In addition, he will continue to receive his </a:t>
            </a:r>
            <a:r>
              <a:rPr lang="en-US" sz="2800" u="sng" dirty="0"/>
              <a:t>normal</a:t>
            </a:r>
            <a:r>
              <a:rPr lang="en-US" sz="2800" dirty="0"/>
              <a:t> monthly retirement contribution of $750 ($60,000 × 15% ÷ 12) because he is an active participant in the IARC Retirement Plan.</a:t>
            </a:r>
          </a:p>
        </p:txBody>
      </p:sp>
    </p:spTree>
    <p:extLst>
      <p:ext uri="{BB962C8B-B14F-4D97-AF65-F5344CB8AC3E}">
        <p14:creationId xmlns:p14="http://schemas.microsoft.com/office/powerpoint/2010/main" val="6221105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spTree>
    <p:extLst>
      <p:ext uri="{BB962C8B-B14F-4D97-AF65-F5344CB8AC3E}">
        <p14:creationId xmlns:p14="http://schemas.microsoft.com/office/powerpoint/2010/main" val="378026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 Dependents</a:t>
            </a:r>
            <a:br>
              <a:rPr lang="en-US" dirty="0"/>
            </a:br>
            <a:endParaRPr lang="en-US" dirty="0"/>
          </a:p>
        </p:txBody>
      </p:sp>
      <p:sp>
        <p:nvSpPr>
          <p:cNvPr id="3" name="Content Placeholder 2"/>
          <p:cNvSpPr>
            <a:spLocks noGrp="1"/>
          </p:cNvSpPr>
          <p:nvPr>
            <p:ph idx="1"/>
          </p:nvPr>
        </p:nvSpPr>
        <p:spPr>
          <a:xfrm>
            <a:off x="685800" y="1371600"/>
            <a:ext cx="7772400" cy="4267200"/>
          </a:xfrm>
        </p:spPr>
        <p:txBody>
          <a:bodyPr/>
          <a:lstStyle/>
          <a:p>
            <a:pPr marL="0" indent="0">
              <a:buNone/>
            </a:pPr>
            <a:r>
              <a:rPr lang="en-US" sz="2400" b="1" dirty="0"/>
              <a:t>Dependents are also eligible for coverage to include your spouse or domestic partner, and your eligible children. An eligible child must:</a:t>
            </a:r>
          </a:p>
          <a:p>
            <a:r>
              <a:rPr lang="en-US" sz="2400" dirty="0"/>
              <a:t>be younger than age 26;</a:t>
            </a:r>
          </a:p>
          <a:p>
            <a:r>
              <a:rPr lang="en-US" sz="2400" dirty="0"/>
              <a:t>be biologically related to or adopted by you or your spouse or domestic partner;</a:t>
            </a:r>
          </a:p>
          <a:p>
            <a:r>
              <a:rPr lang="en-US" sz="2400" dirty="0"/>
              <a:t>live with you or maintain the same permanent address as you; and,</a:t>
            </a:r>
          </a:p>
          <a:p>
            <a:r>
              <a:rPr lang="en-US" sz="2400" dirty="0"/>
              <a:t>receive more than half of his or her support from you.</a:t>
            </a:r>
          </a:p>
          <a:p>
            <a:r>
              <a:rPr lang="en-US" sz="2400" dirty="0"/>
              <a:t>Note: A child attending university away from home is considered to live at the same permanent address as the Center employee or retiree.</a:t>
            </a:r>
          </a:p>
          <a:p>
            <a:pPr marL="457200" lvl="1" indent="0">
              <a:buNone/>
            </a:pPr>
            <a:endParaRPr lang="en-US" sz="2400" dirty="0"/>
          </a:p>
          <a:p>
            <a:endParaRPr lang="en-US" sz="2400" dirty="0"/>
          </a:p>
        </p:txBody>
      </p:sp>
    </p:spTree>
    <p:extLst>
      <p:ext uri="{BB962C8B-B14F-4D97-AF65-F5344CB8AC3E}">
        <p14:creationId xmlns:p14="http://schemas.microsoft.com/office/powerpoint/2010/main" val="2940257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 Bridging/Retired</a:t>
            </a:r>
            <a:br>
              <a:rPr lang="en-US" dirty="0"/>
            </a:br>
            <a:endParaRPr lang="en-US" dirty="0"/>
          </a:p>
        </p:txBody>
      </p:sp>
      <p:sp>
        <p:nvSpPr>
          <p:cNvPr id="3" name="Content Placeholder 2"/>
          <p:cNvSpPr>
            <a:spLocks noGrp="1"/>
          </p:cNvSpPr>
          <p:nvPr>
            <p:ph idx="1"/>
          </p:nvPr>
        </p:nvSpPr>
        <p:spPr>
          <a:xfrm>
            <a:off x="685800" y="1295400"/>
            <a:ext cx="7772400" cy="4267200"/>
          </a:xfrm>
        </p:spPr>
        <p:txBody>
          <a:bodyPr/>
          <a:lstStyle/>
          <a:p>
            <a:r>
              <a:rPr lang="en-US" sz="2400" b="1" dirty="0"/>
              <a:t>Bridging</a:t>
            </a:r>
            <a:r>
              <a:rPr lang="en-US" sz="2400" dirty="0"/>
              <a:t> </a:t>
            </a:r>
          </a:p>
          <a:p>
            <a:pPr lvl="1"/>
            <a:r>
              <a:rPr lang="en-US" sz="2400" dirty="0"/>
              <a:t>You must have worked for an AIARC member Center and have participated in the IARC Medical Plan for at least </a:t>
            </a:r>
            <a:r>
              <a:rPr lang="en-US" sz="2400" b="1" dirty="0"/>
              <a:t>24 consecutive months immediately prior </a:t>
            </a:r>
            <a:r>
              <a:rPr lang="en-US" sz="2400" dirty="0"/>
              <a:t>to</a:t>
            </a:r>
            <a:r>
              <a:rPr lang="en-US" sz="2400" b="1" dirty="0"/>
              <a:t> </a:t>
            </a:r>
            <a:r>
              <a:rPr lang="en-US" sz="2400" dirty="0"/>
              <a:t>your separation/termination. </a:t>
            </a:r>
          </a:p>
          <a:p>
            <a:pPr lvl="1"/>
            <a:r>
              <a:rPr lang="en-US" sz="2400" dirty="0"/>
              <a:t>Bridging coverage is limited to 1</a:t>
            </a:r>
            <a:r>
              <a:rPr lang="en-US" sz="2400" b="1" dirty="0"/>
              <a:t>2 months </a:t>
            </a:r>
            <a:r>
              <a:rPr lang="en-US" sz="2400" dirty="0"/>
              <a:t>after your termination.</a:t>
            </a:r>
          </a:p>
          <a:p>
            <a:r>
              <a:rPr lang="en-US" sz="2400" b="1" dirty="0"/>
              <a:t>Retired</a:t>
            </a:r>
          </a:p>
          <a:p>
            <a:pPr lvl="1"/>
            <a:r>
              <a:rPr lang="en-US" sz="2400" dirty="0"/>
              <a:t>You must be at least </a:t>
            </a:r>
            <a:r>
              <a:rPr lang="en-US" sz="2400" b="1" dirty="0"/>
              <a:t>55</a:t>
            </a:r>
            <a:r>
              <a:rPr lang="en-US" sz="2400" dirty="0"/>
              <a:t> years old. </a:t>
            </a:r>
          </a:p>
          <a:p>
            <a:pPr lvl="1"/>
            <a:r>
              <a:rPr lang="en-US" sz="2400" dirty="0"/>
              <a:t>You must have worked for an AIARC member Center and have participated in the IARC Medical Plan for at least </a:t>
            </a:r>
            <a:r>
              <a:rPr lang="en-US" sz="2400" b="1" dirty="0"/>
              <a:t>120 months including the 60 consecutive months immediately prior </a:t>
            </a:r>
            <a:r>
              <a:rPr lang="en-US" sz="2400" dirty="0"/>
              <a:t>to your retirement.</a:t>
            </a:r>
          </a:p>
        </p:txBody>
      </p:sp>
    </p:spTree>
    <p:extLst>
      <p:ext uri="{BB962C8B-B14F-4D97-AF65-F5344CB8AC3E}">
        <p14:creationId xmlns:p14="http://schemas.microsoft.com/office/powerpoint/2010/main" val="59153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Medical Plan</a:t>
            </a:r>
          </a:p>
        </p:txBody>
      </p:sp>
      <p:sp>
        <p:nvSpPr>
          <p:cNvPr id="3" name="Subtitle 2"/>
          <p:cNvSpPr>
            <a:spLocks noGrp="1"/>
          </p:cNvSpPr>
          <p:nvPr>
            <p:ph type="subTitle" idx="1"/>
          </p:nvPr>
        </p:nvSpPr>
        <p:spPr/>
        <p:txBody>
          <a:bodyPr/>
          <a:lstStyle/>
          <a:p>
            <a:r>
              <a:rPr lang="en-US" dirty="0"/>
              <a:t>Cigna Healthcare </a:t>
            </a:r>
          </a:p>
        </p:txBody>
      </p:sp>
    </p:spTree>
    <p:extLst>
      <p:ext uri="{BB962C8B-B14F-4D97-AF65-F5344CB8AC3E}">
        <p14:creationId xmlns:p14="http://schemas.microsoft.com/office/powerpoint/2010/main" val="806016248"/>
      </p:ext>
    </p:extLst>
  </p:cSld>
  <p:clrMapOvr>
    <a:masterClrMapping/>
  </p:clrMapOvr>
</p:sld>
</file>

<file path=ppt/theme/theme1.xml><?xml version="1.0" encoding="utf-8"?>
<a:theme xmlns:a="http://schemas.openxmlformats.org/drawingml/2006/main" name="world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orld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orld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orld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orld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orld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orld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orld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orlds 8">
        <a:dk1>
          <a:srgbClr val="000000"/>
        </a:dk1>
        <a:lt1>
          <a:srgbClr val="66FFFF"/>
        </a:lt1>
        <a:dk2>
          <a:srgbClr val="FAFD00"/>
        </a:dk2>
        <a:lt2>
          <a:srgbClr val="919191"/>
        </a:lt2>
        <a:accent1>
          <a:srgbClr val="618FFD"/>
        </a:accent1>
        <a:accent2>
          <a:srgbClr val="CECECE"/>
        </a:accent2>
        <a:accent3>
          <a:srgbClr val="B8FFFF"/>
        </a:accent3>
        <a:accent4>
          <a:srgbClr val="000000"/>
        </a:accent4>
        <a:accent5>
          <a:srgbClr val="B7C6FE"/>
        </a:accent5>
        <a:accent6>
          <a:srgbClr val="BABABA"/>
        </a:accent6>
        <a:hlink>
          <a:srgbClr val="FC0128"/>
        </a:hlink>
        <a:folHlink>
          <a:srgbClr val="8CF4EA"/>
        </a:folHlink>
      </a:clrScheme>
      <a:clrMap bg1="lt1" tx1="dk1" bg2="lt2" tx2="dk2" accent1="accent1" accent2="accent2" accent3="accent3" accent4="accent4" accent5="accent5" accent6="accent6" hlink="hlink" folHlink="folHlink"/>
    </a:extraClrScheme>
    <a:extraClrScheme>
      <a:clrScheme name="worlds 9">
        <a:dk1>
          <a:srgbClr val="000000"/>
        </a:dk1>
        <a:lt1>
          <a:srgbClr val="CCFFFF"/>
        </a:lt1>
        <a:dk2>
          <a:srgbClr val="FAFD00"/>
        </a:dk2>
        <a:lt2>
          <a:srgbClr val="919191"/>
        </a:lt2>
        <a:accent1>
          <a:srgbClr val="618FFD"/>
        </a:accent1>
        <a:accent2>
          <a:srgbClr val="CECECE"/>
        </a:accent2>
        <a:accent3>
          <a:srgbClr val="E2FFFF"/>
        </a:accent3>
        <a:accent4>
          <a:srgbClr val="000000"/>
        </a:accent4>
        <a:accent5>
          <a:srgbClr val="B7C6FE"/>
        </a:accent5>
        <a:accent6>
          <a:srgbClr val="BABABA"/>
        </a:accent6>
        <a:hlink>
          <a:srgbClr val="FC0128"/>
        </a:hlink>
        <a:folHlink>
          <a:srgbClr val="8CF4EA"/>
        </a:folHlink>
      </a:clrScheme>
      <a:clrMap bg1="lt1" tx1="dk1" bg2="lt2" tx2="dk2" accent1="accent1" accent2="accent2" accent3="accent3" accent4="accent4" accent5="accent5" accent6="accent6" hlink="hlink" folHlink="folHlink"/>
    </a:extraClrScheme>
    <a:extraClrScheme>
      <a:clrScheme name="worlds 10">
        <a:dk1>
          <a:srgbClr val="000000"/>
        </a:dk1>
        <a:lt1>
          <a:srgbClr val="CCFFFF"/>
        </a:lt1>
        <a:dk2>
          <a:srgbClr val="FAFD00"/>
        </a:dk2>
        <a:lt2>
          <a:srgbClr val="919191"/>
        </a:lt2>
        <a:accent1>
          <a:srgbClr val="618FFD"/>
        </a:accent1>
        <a:accent2>
          <a:srgbClr val="CECECE"/>
        </a:accent2>
        <a:accent3>
          <a:srgbClr val="E2FFFF"/>
        </a:accent3>
        <a:accent4>
          <a:srgbClr val="000000"/>
        </a:accent4>
        <a:accent5>
          <a:srgbClr val="B7C6FE"/>
        </a:accent5>
        <a:accent6>
          <a:srgbClr val="BABABA"/>
        </a:accent6>
        <a:hlink>
          <a:srgbClr val="FC0128"/>
        </a:hlink>
        <a:folHlink>
          <a:srgbClr val="0066FF"/>
        </a:folHlink>
      </a:clrScheme>
      <a:clrMap bg1="lt1" tx1="dk1" bg2="lt2" tx2="dk2" accent1="accent1" accent2="accent2" accent3="accent3" accent4="accent4" accent5="accent5" accent6="accent6" hlink="hlink" folHlink="folHlink"/>
    </a:extraClrScheme>
    <a:extraClrScheme>
      <a:clrScheme name="worlds 11">
        <a:dk1>
          <a:srgbClr val="000000"/>
        </a:dk1>
        <a:lt1>
          <a:srgbClr val="CCFFFF"/>
        </a:lt1>
        <a:dk2>
          <a:srgbClr val="0066FF"/>
        </a:dk2>
        <a:lt2>
          <a:srgbClr val="919191"/>
        </a:lt2>
        <a:accent1>
          <a:srgbClr val="618FFD"/>
        </a:accent1>
        <a:accent2>
          <a:srgbClr val="CECECE"/>
        </a:accent2>
        <a:accent3>
          <a:srgbClr val="E2FFFF"/>
        </a:accent3>
        <a:accent4>
          <a:srgbClr val="000000"/>
        </a:accent4>
        <a:accent5>
          <a:srgbClr val="B7C6FE"/>
        </a:accent5>
        <a:accent6>
          <a:srgbClr val="BABABA"/>
        </a:accent6>
        <a:hlink>
          <a:srgbClr val="FC0128"/>
        </a:hlink>
        <a:folHlink>
          <a:srgbClr val="00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world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orld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orld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orld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orld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orld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orld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orld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orlds 8">
        <a:dk1>
          <a:srgbClr val="000000"/>
        </a:dk1>
        <a:lt1>
          <a:srgbClr val="66FFFF"/>
        </a:lt1>
        <a:dk2>
          <a:srgbClr val="FAFD00"/>
        </a:dk2>
        <a:lt2>
          <a:srgbClr val="919191"/>
        </a:lt2>
        <a:accent1>
          <a:srgbClr val="618FFD"/>
        </a:accent1>
        <a:accent2>
          <a:srgbClr val="CECECE"/>
        </a:accent2>
        <a:accent3>
          <a:srgbClr val="B8FFFF"/>
        </a:accent3>
        <a:accent4>
          <a:srgbClr val="000000"/>
        </a:accent4>
        <a:accent5>
          <a:srgbClr val="B7C6FE"/>
        </a:accent5>
        <a:accent6>
          <a:srgbClr val="BABABA"/>
        </a:accent6>
        <a:hlink>
          <a:srgbClr val="FC0128"/>
        </a:hlink>
        <a:folHlink>
          <a:srgbClr val="8CF4EA"/>
        </a:folHlink>
      </a:clrScheme>
      <a:clrMap bg1="lt1" tx1="dk1" bg2="lt2" tx2="dk2" accent1="accent1" accent2="accent2" accent3="accent3" accent4="accent4" accent5="accent5" accent6="accent6" hlink="hlink" folHlink="folHlink"/>
    </a:extraClrScheme>
    <a:extraClrScheme>
      <a:clrScheme name="worlds 9">
        <a:dk1>
          <a:srgbClr val="000000"/>
        </a:dk1>
        <a:lt1>
          <a:srgbClr val="CCFFFF"/>
        </a:lt1>
        <a:dk2>
          <a:srgbClr val="FAFD00"/>
        </a:dk2>
        <a:lt2>
          <a:srgbClr val="919191"/>
        </a:lt2>
        <a:accent1>
          <a:srgbClr val="618FFD"/>
        </a:accent1>
        <a:accent2>
          <a:srgbClr val="CECECE"/>
        </a:accent2>
        <a:accent3>
          <a:srgbClr val="E2FFFF"/>
        </a:accent3>
        <a:accent4>
          <a:srgbClr val="000000"/>
        </a:accent4>
        <a:accent5>
          <a:srgbClr val="B7C6FE"/>
        </a:accent5>
        <a:accent6>
          <a:srgbClr val="BABABA"/>
        </a:accent6>
        <a:hlink>
          <a:srgbClr val="FC0128"/>
        </a:hlink>
        <a:folHlink>
          <a:srgbClr val="8CF4EA"/>
        </a:folHlink>
      </a:clrScheme>
      <a:clrMap bg1="lt1" tx1="dk1" bg2="lt2" tx2="dk2" accent1="accent1" accent2="accent2" accent3="accent3" accent4="accent4" accent5="accent5" accent6="accent6" hlink="hlink" folHlink="folHlink"/>
    </a:extraClrScheme>
    <a:extraClrScheme>
      <a:clrScheme name="worlds 10">
        <a:dk1>
          <a:srgbClr val="000000"/>
        </a:dk1>
        <a:lt1>
          <a:srgbClr val="CCFFFF"/>
        </a:lt1>
        <a:dk2>
          <a:srgbClr val="FAFD00"/>
        </a:dk2>
        <a:lt2>
          <a:srgbClr val="919191"/>
        </a:lt2>
        <a:accent1>
          <a:srgbClr val="618FFD"/>
        </a:accent1>
        <a:accent2>
          <a:srgbClr val="CECECE"/>
        </a:accent2>
        <a:accent3>
          <a:srgbClr val="E2FFFF"/>
        </a:accent3>
        <a:accent4>
          <a:srgbClr val="000000"/>
        </a:accent4>
        <a:accent5>
          <a:srgbClr val="B7C6FE"/>
        </a:accent5>
        <a:accent6>
          <a:srgbClr val="BABABA"/>
        </a:accent6>
        <a:hlink>
          <a:srgbClr val="FC0128"/>
        </a:hlink>
        <a:folHlink>
          <a:srgbClr val="0066FF"/>
        </a:folHlink>
      </a:clrScheme>
      <a:clrMap bg1="lt1" tx1="dk1" bg2="lt2" tx2="dk2" accent1="accent1" accent2="accent2" accent3="accent3" accent4="accent4" accent5="accent5" accent6="accent6" hlink="hlink" folHlink="folHlink"/>
    </a:extraClrScheme>
    <a:extraClrScheme>
      <a:clrScheme name="worlds 11">
        <a:dk1>
          <a:srgbClr val="000000"/>
        </a:dk1>
        <a:lt1>
          <a:srgbClr val="CCFFFF"/>
        </a:lt1>
        <a:dk2>
          <a:srgbClr val="0066FF"/>
        </a:dk2>
        <a:lt2>
          <a:srgbClr val="919191"/>
        </a:lt2>
        <a:accent1>
          <a:srgbClr val="618FFD"/>
        </a:accent1>
        <a:accent2>
          <a:srgbClr val="CECECE"/>
        </a:accent2>
        <a:accent3>
          <a:srgbClr val="E2FFFF"/>
        </a:accent3>
        <a:accent4>
          <a:srgbClr val="000000"/>
        </a:accent4>
        <a:accent5>
          <a:srgbClr val="B7C6FE"/>
        </a:accent5>
        <a:accent6>
          <a:srgbClr val="BABABA"/>
        </a:accent6>
        <a:hlink>
          <a:srgbClr val="FC0128"/>
        </a:hlink>
        <a:folHlink>
          <a:srgbClr val="0066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igna_PPT_PhotoTemplate_B2B_blue">
  <a:themeElements>
    <a:clrScheme name="Cigna_2017">
      <a:dk1>
        <a:sysClr val="windowText" lastClr="000000"/>
      </a:dk1>
      <a:lt1>
        <a:sysClr val="window" lastClr="FFFFFF"/>
      </a:lt1>
      <a:dk2>
        <a:srgbClr val="004986"/>
      </a:dk2>
      <a:lt2>
        <a:srgbClr val="188CCC"/>
      </a:lt2>
      <a:accent1>
        <a:srgbClr val="00AAE0"/>
      </a:accent1>
      <a:accent2>
        <a:srgbClr val="E35205"/>
      </a:accent2>
      <a:accent3>
        <a:srgbClr val="F68621"/>
      </a:accent3>
      <a:accent4>
        <a:srgbClr val="F0B434"/>
      </a:accent4>
      <a:accent5>
        <a:srgbClr val="969696"/>
      </a:accent5>
      <a:accent6>
        <a:srgbClr val="C8C8C8"/>
      </a:accent6>
      <a:hlink>
        <a:srgbClr val="FFFFFF"/>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c:\msoffice\powerpnt\template\sldshow\worlds.ppt</Template>
  <TotalTime>12929</TotalTime>
  <Pages>17</Pages>
  <Words>4630</Words>
  <Application>Microsoft Office PowerPoint</Application>
  <PresentationFormat>On-screen Show (4:3)</PresentationFormat>
  <Paragraphs>616</Paragraphs>
  <Slides>67</Slides>
  <Notes>37</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67</vt:i4>
      </vt:variant>
    </vt:vector>
  </HeadingPairs>
  <TitlesOfParts>
    <vt:vector size="80" baseType="lpstr">
      <vt:lpstr>ＭＳ Ｐゴシック</vt:lpstr>
      <vt:lpstr>ＭＳ Ｐゴシック</vt:lpstr>
      <vt:lpstr>Arial</vt:lpstr>
      <vt:lpstr>Arial Narrow</vt:lpstr>
      <vt:lpstr>Calibri</vt:lpstr>
      <vt:lpstr>Lucida Grande</vt:lpstr>
      <vt:lpstr>Monotype Sorts</vt:lpstr>
      <vt:lpstr>Symbol</vt:lpstr>
      <vt:lpstr>Times New Roman</vt:lpstr>
      <vt:lpstr>Wingdings</vt:lpstr>
      <vt:lpstr>worlds</vt:lpstr>
      <vt:lpstr>1_worlds</vt:lpstr>
      <vt:lpstr>1_Cigna_PPT_PhotoTemplate_B2B_blue</vt:lpstr>
      <vt:lpstr>IARC Insurance Plans</vt:lpstr>
      <vt:lpstr>Insurance Topics </vt:lpstr>
      <vt:lpstr>Insurance Topics (continued) </vt:lpstr>
      <vt:lpstr>Disclaimer</vt:lpstr>
      <vt:lpstr>IARC Insurance Plan</vt:lpstr>
      <vt:lpstr>Eligibility – Active  Employees</vt:lpstr>
      <vt:lpstr>Eligibility – Dependents </vt:lpstr>
      <vt:lpstr>Eligibility – Bridging/Retired </vt:lpstr>
      <vt:lpstr>Medical Plan</vt:lpstr>
      <vt:lpstr>Important Definitions Annual Deductible</vt:lpstr>
      <vt:lpstr>Important Definitions Co-Insurance (Cost Share)</vt:lpstr>
      <vt:lpstr>Important Definitions Out-of-Pocket (OOP) Limit </vt:lpstr>
      <vt:lpstr>Important Definitions In-Network Provider </vt:lpstr>
      <vt:lpstr>Medical – International Plan</vt:lpstr>
      <vt:lpstr>Medical – U.S. Plan</vt:lpstr>
      <vt:lpstr>Scenario – Out-of-Pocket Costs</vt:lpstr>
      <vt:lpstr>Out-of-Pocket Costs Nairobi</vt:lpstr>
      <vt:lpstr>Out-of-Pocket Costs Washington</vt:lpstr>
      <vt:lpstr>Medical Preventative Care </vt:lpstr>
      <vt:lpstr>Vision Benefit</vt:lpstr>
      <vt:lpstr>Scenario – Eye Care  Out-of-Pocket Costs</vt:lpstr>
      <vt:lpstr>Participant Out-of-Pocket Eye Care Cost</vt:lpstr>
      <vt:lpstr>Prescription Drugs</vt:lpstr>
      <vt:lpstr>Prescription Drugs in the U.S. </vt:lpstr>
      <vt:lpstr>Dental Benefit</vt:lpstr>
      <vt:lpstr>Dental Preventative Care</vt:lpstr>
      <vt:lpstr> Tips for saving money  </vt:lpstr>
      <vt:lpstr>Cigna Personal Webpage </vt:lpstr>
      <vt:lpstr>Print Membership Card</vt:lpstr>
      <vt:lpstr>Find Cigna Network Providers</vt:lpstr>
      <vt:lpstr>Submitting Claims</vt:lpstr>
      <vt:lpstr>Mobile app</vt:lpstr>
      <vt:lpstr>Submit your claims anytime,  anywhere</vt:lpstr>
      <vt:lpstr>Tips for submitting medical claims</vt:lpstr>
      <vt:lpstr>Required Information for Submitting Medical Claims</vt:lpstr>
      <vt:lpstr> Guarantee of Payment </vt:lpstr>
      <vt:lpstr> How to request a Guarantee of Payment</vt:lpstr>
      <vt:lpstr>Tips for requesting a Guarantee of Payment </vt:lpstr>
      <vt:lpstr>ISOS Assistance Services</vt:lpstr>
      <vt:lpstr>ISOS Assistance Services</vt:lpstr>
      <vt:lpstr>AIARC-ISOS Online Portal </vt:lpstr>
      <vt:lpstr>PowerPoint Presentation</vt:lpstr>
      <vt:lpstr> Tips for being prepared </vt:lpstr>
      <vt:lpstr> Tips for being prepared </vt:lpstr>
      <vt:lpstr> Tips for being prepared </vt:lpstr>
      <vt:lpstr>When an Emergency happens</vt:lpstr>
      <vt:lpstr>Emergency Medical Evacuation</vt:lpstr>
      <vt:lpstr>Death &amp; Disability</vt:lpstr>
      <vt:lpstr>Death &amp; Disability</vt:lpstr>
      <vt:lpstr>Accidental Dismemberment Payout Schedule</vt:lpstr>
      <vt:lpstr>Beneficiaries</vt:lpstr>
      <vt:lpstr>Tip to make sure that your money goes to those intended</vt:lpstr>
      <vt:lpstr>Business Travel Accident</vt:lpstr>
      <vt:lpstr>Business Travel Accident (BTA) Definition </vt:lpstr>
      <vt:lpstr>BTA - Amount &amp; Limits </vt:lpstr>
      <vt:lpstr>How Your Insurance Works </vt:lpstr>
      <vt:lpstr>Scenario #1</vt:lpstr>
      <vt:lpstr>Scenario #1 – Payouts </vt:lpstr>
      <vt:lpstr>Scenario #2 </vt:lpstr>
      <vt:lpstr> Scenario #2 – Payouts </vt:lpstr>
      <vt:lpstr>Scenario #3</vt:lpstr>
      <vt:lpstr>Scenario #3 – Payouts </vt:lpstr>
      <vt:lpstr>Scenario #4</vt:lpstr>
      <vt:lpstr>Scenario #4 – Payouts</vt:lpstr>
      <vt:lpstr>Scenario #5 </vt:lpstr>
      <vt:lpstr>Scenario #5 – Payouts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AIARC and ISNAR</dc:title>
  <dc:creator>AIARC</dc:creator>
  <cp:lastModifiedBy>Jeffrey Hungate</cp:lastModifiedBy>
  <cp:revision>1856</cp:revision>
  <cp:lastPrinted>2017-01-13T00:38:36Z</cp:lastPrinted>
  <dcterms:created xsi:type="dcterms:W3CDTF">1997-06-20T16:27:08Z</dcterms:created>
  <dcterms:modified xsi:type="dcterms:W3CDTF">2018-06-14T01:47:02Z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561697</vt:lpwstr>
  </property>
  <property fmtid="{D5CDD505-2E9C-101B-9397-08002B2CF9AE}" name="NXPowerLiteSettings" pid="3">
    <vt:lpwstr>C7000400038000</vt:lpwstr>
  </property>
  <property fmtid="{D5CDD505-2E9C-101B-9397-08002B2CF9AE}" name="NXPowerLiteVersion" pid="4">
    <vt:lpwstr>D7.1.11</vt:lpwstr>
  </property>
</Properties>
</file>